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Nyutro Sans Heavy" charset="1" panose="00000000000000000000"/>
      <p:regular r:id="rId51"/>
    </p:embeddedFont>
    <p:embeddedFont>
      <p:font typeface="Nyutro Sans Bold" charset="1" panose="00000000000000000000"/>
      <p:regular r:id="rId52"/>
    </p:embeddedFont>
    <p:embeddedFont>
      <p:font typeface="Nyutro Sans" charset="1" panose="00000000000000000000"/>
      <p:regular r:id="rId53"/>
    </p:embeddedFont>
    <p:embeddedFont>
      <p:font typeface="Noto Sans Bold" charset="1" panose="020B08020405040202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714668" y="6940576"/>
            <a:ext cx="7411325" cy="4635447"/>
          </a:xfrm>
          <a:custGeom>
            <a:avLst/>
            <a:gdLst/>
            <a:ahLst/>
            <a:cxnLst/>
            <a:rect r="r" b="b" t="t" l="l"/>
            <a:pathLst>
              <a:path h="4635447" w="7411325">
                <a:moveTo>
                  <a:pt x="0" y="0"/>
                </a:moveTo>
                <a:lnTo>
                  <a:pt x="7411325" y="0"/>
                </a:lnTo>
                <a:lnTo>
                  <a:pt x="7411325" y="4635448"/>
                </a:lnTo>
                <a:lnTo>
                  <a:pt x="0" y="463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6046306" y="6940576"/>
            <a:ext cx="4338720" cy="2713672"/>
          </a:xfrm>
          <a:custGeom>
            <a:avLst/>
            <a:gdLst/>
            <a:ahLst/>
            <a:cxnLst/>
            <a:rect r="r" b="b" t="t" l="l"/>
            <a:pathLst>
              <a:path h="2713672" w="4338720">
                <a:moveTo>
                  <a:pt x="0" y="0"/>
                </a:moveTo>
                <a:lnTo>
                  <a:pt x="4338720" y="0"/>
                </a:lnTo>
                <a:lnTo>
                  <a:pt x="4338720"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902342" y="1028700"/>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stretch>
              <a:fillRect l="0" t="0" r="0" b="0"/>
            </a:stretch>
          </a:blipFill>
        </p:spPr>
      </p:sp>
      <p:sp>
        <p:nvSpPr>
          <p:cNvPr name="TextBox 5" id="5"/>
          <p:cNvSpPr txBox="true"/>
          <p:nvPr/>
        </p:nvSpPr>
        <p:spPr>
          <a:xfrm rot="0">
            <a:off x="1028700" y="485775"/>
            <a:ext cx="9335914" cy="6004614"/>
          </a:xfrm>
          <a:prstGeom prst="rect">
            <a:avLst/>
          </a:prstGeom>
        </p:spPr>
        <p:txBody>
          <a:bodyPr anchor="t" rtlCol="false" tIns="0" lIns="0" bIns="0" rIns="0">
            <a:spAutoFit/>
          </a:bodyPr>
          <a:lstStyle/>
          <a:p>
            <a:pPr algn="ctr">
              <a:lnSpc>
                <a:spcPts val="11924"/>
              </a:lnSpc>
            </a:pPr>
            <a:r>
              <a:rPr lang="en-US" b="true" sz="6276" spc="790">
                <a:solidFill>
                  <a:srgbClr val="000000"/>
                </a:solidFill>
                <a:latin typeface="Nyutro Sans Heavy"/>
                <a:ea typeface="Nyutro Sans Heavy"/>
                <a:cs typeface="Nyutro Sans Heavy"/>
                <a:sym typeface="Nyutro Sans Heavy"/>
              </a:rPr>
              <a:t>PHÁT HIỆN TIN GIẢ BẰNG XỬ LÝ NGÔN NGỮ TỰ</a:t>
            </a:r>
          </a:p>
          <a:p>
            <a:pPr algn="ctr">
              <a:lnSpc>
                <a:spcPts val="11924"/>
              </a:lnSpc>
            </a:pPr>
            <a:r>
              <a:rPr lang="en-US" b="true" sz="6276" spc="790">
                <a:solidFill>
                  <a:srgbClr val="000000"/>
                </a:solidFill>
                <a:latin typeface="Nyutro Sans Heavy"/>
                <a:ea typeface="Nyutro Sans Heavy"/>
                <a:cs typeface="Nyutro Sans Heavy"/>
                <a:sym typeface="Nyutro Sans Heavy"/>
              </a:rPr>
              <a:t>NHIÊN</a:t>
            </a:r>
          </a:p>
        </p:txBody>
      </p:sp>
      <p:sp>
        <p:nvSpPr>
          <p:cNvPr name="TextBox 6" id="6"/>
          <p:cNvSpPr txBox="true"/>
          <p:nvPr/>
        </p:nvSpPr>
        <p:spPr>
          <a:xfrm rot="0">
            <a:off x="10902342" y="7954283"/>
            <a:ext cx="6356958" cy="1489916"/>
          </a:xfrm>
          <a:prstGeom prst="rect">
            <a:avLst/>
          </a:prstGeom>
        </p:spPr>
        <p:txBody>
          <a:bodyPr anchor="t" rtlCol="false" tIns="0" lIns="0" bIns="0" rIns="0">
            <a:spAutoFit/>
          </a:bodyPr>
          <a:lstStyle/>
          <a:p>
            <a:pPr algn="ctr">
              <a:lnSpc>
                <a:spcPts val="11924"/>
              </a:lnSpc>
              <a:spcBef>
                <a:spcPct val="0"/>
              </a:spcBef>
            </a:pPr>
            <a:r>
              <a:rPr lang="en-US" b="true" sz="6276" spc="790">
                <a:solidFill>
                  <a:srgbClr val="000000"/>
                </a:solidFill>
                <a:latin typeface="Nyutro Sans Heavy"/>
                <a:ea typeface="Nyutro Sans Heavy"/>
                <a:cs typeface="Nyutro Sans Heavy"/>
                <a:sym typeface="Nyutro Sans Heavy"/>
              </a:rPr>
              <a:t>Nhóm 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138341"/>
            <a:ext cx="11744382" cy="3779432"/>
          </a:xfrm>
          <a:prstGeom prst="rect">
            <a:avLst/>
          </a:prstGeom>
        </p:spPr>
        <p:txBody>
          <a:bodyPr anchor="t" rtlCol="false" tIns="0" lIns="0" bIns="0" rIns="0">
            <a:spAutoFit/>
          </a:bodyPr>
          <a:lstStyle/>
          <a:p>
            <a:pPr algn="ctr" marL="0" indent="0" lvl="0">
              <a:lnSpc>
                <a:spcPts val="14199"/>
              </a:lnSpc>
            </a:pPr>
            <a:r>
              <a:rPr lang="en-US" b="true" sz="11007" spc="748">
                <a:solidFill>
                  <a:srgbClr val="000000"/>
                </a:solidFill>
                <a:latin typeface="Nyutro Sans Heavy"/>
                <a:ea typeface="Nyutro Sans Heavy"/>
                <a:cs typeface="Nyutro Sans Heavy"/>
                <a:sym typeface="Nyutro Sans Heavy"/>
              </a:rPr>
              <a:t>PHẦN 2</a:t>
            </a:r>
            <a:r>
              <a:rPr lang="en-US" b="true" sz="11007" spc="748">
                <a:solidFill>
                  <a:srgbClr val="000000"/>
                </a:solidFill>
                <a:latin typeface="Nyutro Sans Heavy"/>
                <a:ea typeface="Nyutro Sans Heavy"/>
                <a:cs typeface="Nyutro Sans Heavy"/>
                <a:sym typeface="Nyutro Sans Heavy"/>
              </a:rPr>
              <a:t>: CƠ SỞ LÝ </a:t>
            </a:r>
            <a:r>
              <a:rPr lang="en-US" b="true" sz="11007" spc="748" strike="noStrike" u="none">
                <a:solidFill>
                  <a:srgbClr val="000000"/>
                </a:solidFill>
                <a:latin typeface="Nyutro Sans Heavy"/>
                <a:ea typeface="Nyutro Sans Heavy"/>
                <a:cs typeface="Nyutro Sans Heavy"/>
                <a:sym typeface="Nyutro Sans Heavy"/>
              </a:rPr>
              <a:t>T</a:t>
            </a:r>
            <a:r>
              <a:rPr lang="en-US" b="true" sz="11007" spc="748" strike="noStrike" u="none">
                <a:solidFill>
                  <a:srgbClr val="000000"/>
                </a:solidFill>
                <a:latin typeface="Nyutro Sans Heavy"/>
                <a:ea typeface="Nyutro Sans Heavy"/>
                <a:cs typeface="Nyutro Sans Heavy"/>
                <a:sym typeface="Nyutro Sans Heavy"/>
              </a:rPr>
              <a:t>HUYẾT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an isometric lined group of speech bubbles"/>
          <p:cNvSpPr/>
          <p:nvPr/>
        </p:nvSpPr>
        <p:spPr>
          <a:xfrm flipH="false" flipV="false" rot="0">
            <a:off x="1028700" y="6853536"/>
            <a:ext cx="3489749" cy="2861594"/>
          </a:xfrm>
          <a:custGeom>
            <a:avLst/>
            <a:gdLst/>
            <a:ahLst/>
            <a:cxnLst/>
            <a:rect r="r" b="b" t="t" l="l"/>
            <a:pathLst>
              <a:path h="2861594" w="3489749">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95588" y="2533798"/>
            <a:ext cx="7063712" cy="4706198"/>
          </a:xfrm>
          <a:custGeom>
            <a:avLst/>
            <a:gdLst/>
            <a:ahLst/>
            <a:cxnLst/>
            <a:rect r="r" b="b" t="t" l="l"/>
            <a:pathLst>
              <a:path h="4706198" w="7063712">
                <a:moveTo>
                  <a:pt x="0" y="0"/>
                </a:moveTo>
                <a:lnTo>
                  <a:pt x="7063712" y="0"/>
                </a:lnTo>
                <a:lnTo>
                  <a:pt x="7063712" y="4706198"/>
                </a:lnTo>
                <a:lnTo>
                  <a:pt x="0" y="4706198"/>
                </a:lnTo>
                <a:lnTo>
                  <a:pt x="0" y="0"/>
                </a:lnTo>
                <a:close/>
              </a:path>
            </a:pathLst>
          </a:custGeom>
          <a:blipFill>
            <a:blip r:embed="rId4"/>
            <a:stretch>
              <a:fillRect l="0" t="0" r="0" b="0"/>
            </a:stretch>
          </a:blipFill>
        </p:spPr>
      </p:sp>
      <p:sp>
        <p:nvSpPr>
          <p:cNvPr name="TextBox 4" id="4"/>
          <p:cNvSpPr txBox="true"/>
          <p:nvPr/>
        </p:nvSpPr>
        <p:spPr>
          <a:xfrm rot="0">
            <a:off x="1028700" y="847725"/>
            <a:ext cx="8826341" cy="866775"/>
          </a:xfrm>
          <a:prstGeom prst="rect">
            <a:avLst/>
          </a:prstGeom>
        </p:spPr>
        <p:txBody>
          <a:bodyPr anchor="t" rtlCol="false" tIns="0" lIns="0" bIns="0" rIns="0">
            <a:spAutoFit/>
          </a:bodyPr>
          <a:lstStyle/>
          <a:p>
            <a:pPr algn="ctr">
              <a:lnSpc>
                <a:spcPts val="6300"/>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.1. Xử lý</a:t>
            </a:r>
            <a:r>
              <a:rPr lang="en-US" b="true" sz="4500">
                <a:solidFill>
                  <a:srgbClr val="000000"/>
                </a:solidFill>
                <a:latin typeface="Nyutro Sans Bold"/>
                <a:ea typeface="Nyutro Sans Bold"/>
                <a:cs typeface="Nyutro Sans Bold"/>
                <a:sym typeface="Nyutro Sans Bold"/>
              </a:rPr>
              <a:t> ngôn ngữ tự nhiên (NLP</a:t>
            </a:r>
            <a:r>
              <a:rPr lang="en-US" sz="4500">
                <a:solidFill>
                  <a:srgbClr val="000000"/>
                </a:solidFill>
                <a:latin typeface="Nyutro Sans"/>
                <a:ea typeface="Nyutro Sans"/>
                <a:cs typeface="Nyutro Sans"/>
                <a:sym typeface="Nyutro Sans"/>
              </a:rPr>
              <a:t>)</a:t>
            </a:r>
          </a:p>
        </p:txBody>
      </p:sp>
      <p:sp>
        <p:nvSpPr>
          <p:cNvPr name="TextBox 5" id="5"/>
          <p:cNvSpPr txBox="true"/>
          <p:nvPr/>
        </p:nvSpPr>
        <p:spPr>
          <a:xfrm rot="0">
            <a:off x="1028700" y="2429023"/>
            <a:ext cx="8826341" cy="4236822"/>
          </a:xfrm>
          <a:prstGeom prst="rect">
            <a:avLst/>
          </a:prstGeom>
        </p:spPr>
        <p:txBody>
          <a:bodyPr anchor="t" rtlCol="false" tIns="0" lIns="0" bIns="0" rIns="0">
            <a:spAutoFit/>
          </a:bodyPr>
          <a:lstStyle/>
          <a:p>
            <a:pPr algn="ctr">
              <a:lnSpc>
                <a:spcPts val="3361"/>
              </a:lnSpc>
              <a:spcBef>
                <a:spcPct val="0"/>
              </a:spcBef>
            </a:pPr>
            <a:r>
              <a:rPr lang="en-US" sz="2401">
                <a:solidFill>
                  <a:srgbClr val="000000"/>
                </a:solidFill>
                <a:latin typeface="Nyutro Sans"/>
                <a:ea typeface="Nyutro Sans"/>
                <a:cs typeface="Nyutro Sans"/>
                <a:sym typeface="Nyutro Sans"/>
              </a:rPr>
              <a:t>Xử lý ngôn ngữ tự nhiên (natural language processing- </a:t>
            </a:r>
            <a:r>
              <a:rPr lang="en-US" sz="2401">
                <a:solidFill>
                  <a:srgbClr val="000000"/>
                </a:solidFill>
                <a:latin typeface="Nyutro Sans"/>
                <a:ea typeface="Nyutro Sans"/>
                <a:cs typeface="Nyutro Sans"/>
                <a:sym typeface="Nyutro Sans"/>
              </a:rPr>
              <a:t>NLP) là một nhánh của trí tuệ nhân tạo tập trung vào các ứng dụng trên ngôn ngữ của con người. Trong trí tuệ nhân tạo thì xử lý ngôn ngữ tự nhiên là một trong những phần khó nhất vì nó liên quan đến việc phải hiểu ý nghĩa ngôn ngữ-công cụ hoàn hảo nhất của tư duy và giao tiếp. Không những vậy còn là lĩnh vực giúp máy tính hiểu, phân tích và xử lý ngôn ngữ của con người. Trong bài toán phát hiện tin giả, NLP đóng vai trò quan trọng trong việc chuyển đổi nội dung văn bản thành dạng dữ liệu có thể học được bởi các mô hình.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56603" y="1714500"/>
            <a:ext cx="6211999" cy="4141332"/>
          </a:xfrm>
          <a:custGeom>
            <a:avLst/>
            <a:gdLst/>
            <a:ahLst/>
            <a:cxnLst/>
            <a:rect r="r" b="b" t="t" l="l"/>
            <a:pathLst>
              <a:path h="4141332" w="6211999">
                <a:moveTo>
                  <a:pt x="0" y="0"/>
                </a:moveTo>
                <a:lnTo>
                  <a:pt x="6211998" y="0"/>
                </a:lnTo>
                <a:lnTo>
                  <a:pt x="6211998" y="4141332"/>
                </a:lnTo>
                <a:lnTo>
                  <a:pt x="0" y="4141332"/>
                </a:lnTo>
                <a:lnTo>
                  <a:pt x="0" y="0"/>
                </a:lnTo>
                <a:close/>
              </a:path>
            </a:pathLst>
          </a:custGeom>
          <a:blipFill>
            <a:blip r:embed="rId2"/>
            <a:stretch>
              <a:fillRect l="0" t="0" r="0" b="0"/>
            </a:stretch>
          </a:blipFill>
        </p:spPr>
      </p:sp>
      <p:sp>
        <p:nvSpPr>
          <p:cNvPr name="TextBox 3" id="3"/>
          <p:cNvSpPr txBox="true"/>
          <p:nvPr/>
        </p:nvSpPr>
        <p:spPr>
          <a:xfrm rot="0">
            <a:off x="1022985" y="857250"/>
            <a:ext cx="9134356"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.2. Các kỹ thuật b</a:t>
            </a:r>
            <a:r>
              <a:rPr lang="en-US" b="true" sz="4500">
                <a:solidFill>
                  <a:srgbClr val="000000"/>
                </a:solidFill>
                <a:latin typeface="Nyutro Sans Bold"/>
                <a:ea typeface="Nyutro Sans Bold"/>
                <a:cs typeface="Nyutro Sans Bold"/>
                <a:sym typeface="Nyutro Sans Bold"/>
              </a:rPr>
              <a:t>iểu diễn văn bản:</a:t>
            </a:r>
          </a:p>
        </p:txBody>
      </p:sp>
      <p:sp>
        <p:nvSpPr>
          <p:cNvPr name="TextBox 4" id="4"/>
          <p:cNvSpPr txBox="true"/>
          <p:nvPr/>
        </p:nvSpPr>
        <p:spPr>
          <a:xfrm rot="0">
            <a:off x="1028700" y="2275726"/>
            <a:ext cx="9122926" cy="3242310"/>
          </a:xfrm>
          <a:prstGeom prst="rect">
            <a:avLst/>
          </a:prstGeom>
        </p:spPr>
        <p:txBody>
          <a:bodyPr anchor="t" rtlCol="false" tIns="0" lIns="0" bIns="0" rIns="0">
            <a:spAutoFit/>
          </a:bodyPr>
          <a:lstStyle/>
          <a:p>
            <a:pPr algn="l">
              <a:lnSpc>
                <a:spcPts val="3600"/>
              </a:lnSpc>
            </a:pPr>
            <a:r>
              <a:rPr lang="en-US" sz="2400">
                <a:solidFill>
                  <a:srgbClr val="000000"/>
                </a:solidFill>
                <a:latin typeface="Nyutro Sans"/>
                <a:ea typeface="Nyutro Sans"/>
                <a:cs typeface="Nyutro Sans"/>
                <a:sym typeface="Nyutro Sans"/>
              </a:rPr>
              <a:t>Trong lĩnh vực xử lý ngôn ngữ tự nhiên (</a:t>
            </a:r>
            <a:r>
              <a:rPr lang="en-US" sz="2400">
                <a:solidFill>
                  <a:srgbClr val="000000"/>
                </a:solidFill>
                <a:latin typeface="Nyutro Sans"/>
                <a:ea typeface="Nyutro Sans"/>
                <a:cs typeface="Nyutro Sans"/>
                <a:sym typeface="Nyutro Sans"/>
              </a:rPr>
              <a:t>Natural Language Processing- NLP), việc chuyển đổi văn bản từ dạng dữ liệu không cấu trúc sang biểu diễn số học đóng vai trò nền tảng, cho phép các mô hình học máy xử lý, phân tích và rút trích thông tin hiệu quả. Báo cáo này tập trung vào kỹ thuật TF-IDF (Term Frequency Inverse Document Frequency), đại diện cho sự tiến hóa từ các phương pháp biểu diễn rời rạc đơn giản đến các mô hình liên tục phức tạp hơn</a:t>
            </a:r>
          </a:p>
        </p:txBody>
      </p:sp>
      <p:sp>
        <p:nvSpPr>
          <p:cNvPr name="TextBox 5" id="5"/>
          <p:cNvSpPr txBox="true"/>
          <p:nvPr/>
        </p:nvSpPr>
        <p:spPr>
          <a:xfrm rot="0">
            <a:off x="1028700" y="6036542"/>
            <a:ext cx="13706838" cy="8820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Những kỹ thuật biểu diễn này đã được áp dụng rộng rãi trong các hệ thống thực tế, chẳng hạn như:</a:t>
            </a:r>
          </a:p>
          <a:p>
            <a:pPr algn="l">
              <a:lnSpc>
                <a:spcPts val="3359"/>
              </a:lnSpc>
              <a:spcBef>
                <a:spcPct val="0"/>
              </a:spcBef>
            </a:pPr>
          </a:p>
        </p:txBody>
      </p:sp>
      <p:sp>
        <p:nvSpPr>
          <p:cNvPr name="TextBox 6" id="6"/>
          <p:cNvSpPr txBox="true"/>
          <p:nvPr/>
        </p:nvSpPr>
        <p:spPr>
          <a:xfrm rot="0">
            <a:off x="1028700" y="6785207"/>
            <a:ext cx="13475640" cy="2785110"/>
          </a:xfrm>
          <a:prstGeom prst="rect">
            <a:avLst/>
          </a:prstGeom>
        </p:spPr>
        <p:txBody>
          <a:bodyPr anchor="t" rtlCol="false" tIns="0" lIns="0" bIns="0" rIns="0">
            <a:spAutoFit/>
          </a:bodyPr>
          <a:lstStyle/>
          <a:p>
            <a:pPr algn="l" marL="518160" indent="-259080" lvl="1">
              <a:lnSpc>
                <a:spcPts val="3600"/>
              </a:lnSpc>
              <a:buFont typeface="Arial"/>
              <a:buChar char="•"/>
            </a:pPr>
            <a:r>
              <a:rPr lang="en-US" sz="2400">
                <a:solidFill>
                  <a:srgbClr val="000000"/>
                </a:solidFill>
                <a:latin typeface="Nyutro Sans"/>
                <a:ea typeface="Nyutro Sans"/>
                <a:cs typeface="Nyutro Sans"/>
                <a:sym typeface="Nyutro Sans"/>
              </a:rPr>
              <a:t> Công cụ tìm k</a:t>
            </a:r>
            <a:r>
              <a:rPr lang="en-US" sz="2400">
                <a:solidFill>
                  <a:srgbClr val="000000"/>
                </a:solidFill>
                <a:latin typeface="Nyutro Sans"/>
                <a:ea typeface="Nyutro Sans"/>
                <a:cs typeface="Nyutro Sans"/>
                <a:sym typeface="Nyutro Sans"/>
              </a:rPr>
              <a:t>iếm (ví dụ: Google Search), nơi văn bản được biểu diễn để tối ưu hóa kết quả tìm kiếm dựa trên độ liên quan. </a:t>
            </a:r>
          </a:p>
          <a:p>
            <a:pPr algn="l" marL="518160" indent="-259080" lvl="1">
              <a:lnSpc>
                <a:spcPts val="3600"/>
              </a:lnSpc>
              <a:buFont typeface="Arial"/>
              <a:buChar char="•"/>
            </a:pPr>
            <a:r>
              <a:rPr lang="en-US" sz="2400">
                <a:solidFill>
                  <a:srgbClr val="000000"/>
                </a:solidFill>
                <a:latin typeface="Nyutro Sans"/>
                <a:ea typeface="Nyutro Sans"/>
                <a:cs typeface="Nyutro Sans"/>
                <a:sym typeface="Nyutro Sans"/>
              </a:rPr>
              <a:t> Phân tích cảm xúc (sentiment analysis), giúp xác định ý kiến tích cực hoặc tiêu cực từ dữ liệu người dùng. </a:t>
            </a:r>
          </a:p>
          <a:p>
            <a:pPr algn="l" marL="518160" indent="-259080" lvl="1">
              <a:lnSpc>
                <a:spcPts val="3600"/>
              </a:lnSpc>
              <a:buFont typeface="Arial"/>
              <a:buChar char="•"/>
            </a:pPr>
            <a:r>
              <a:rPr lang="en-US" sz="2400">
                <a:solidFill>
                  <a:srgbClr val="000000"/>
                </a:solidFill>
                <a:latin typeface="Nyutro Sans"/>
                <a:ea typeface="Nyutro Sans"/>
                <a:cs typeface="Nyutro Sans"/>
                <a:sym typeface="Nyutro Sans"/>
              </a:rPr>
              <a:t>Mô hình ngôn ngữ lớn (ví dụ: BERT hoặc GPT), nơi biểu diễn vector hỗ trợ học sâu và hiểu ngữ nghĩa phức tạp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17" t="0" r="-3317" b="0"/>
            </a:stretch>
          </a:blipFill>
        </p:spPr>
      </p:sp>
      <p:sp>
        <p:nvSpPr>
          <p:cNvPr name="TextBox 3" id="3"/>
          <p:cNvSpPr txBox="true"/>
          <p:nvPr/>
        </p:nvSpPr>
        <p:spPr>
          <a:xfrm rot="0">
            <a:off x="0" y="1925638"/>
            <a:ext cx="18288000" cy="6007099"/>
          </a:xfrm>
          <a:prstGeom prst="rect">
            <a:avLst/>
          </a:prstGeom>
        </p:spPr>
        <p:txBody>
          <a:bodyPr anchor="t" rtlCol="false" tIns="0" lIns="0" bIns="0" rIns="0">
            <a:spAutoFit/>
          </a:bodyPr>
          <a:lstStyle/>
          <a:p>
            <a:pPr algn="ctr">
              <a:lnSpc>
                <a:spcPts val="15400"/>
              </a:lnSpc>
              <a:spcBef>
                <a:spcPct val="0"/>
              </a:spcBef>
            </a:pPr>
            <a:r>
              <a:rPr lang="en-US" b="true" sz="11000">
                <a:solidFill>
                  <a:srgbClr val="FEFEFE"/>
                </a:solidFill>
                <a:latin typeface="Nyutro Sans Bold"/>
                <a:ea typeface="Nyutro Sans Bold"/>
                <a:cs typeface="Nyutro Sans Bold"/>
                <a:sym typeface="Nyutro Sans Bold"/>
              </a:rPr>
              <a:t>TF-IDF</a:t>
            </a:r>
          </a:p>
          <a:p>
            <a:pPr algn="ctr">
              <a:lnSpc>
                <a:spcPts val="15400"/>
              </a:lnSpc>
              <a:spcBef>
                <a:spcPct val="0"/>
              </a:spcBef>
            </a:pPr>
            <a:r>
              <a:rPr lang="en-US" b="true" sz="11000">
                <a:solidFill>
                  <a:srgbClr val="FEFEFE"/>
                </a:solidFill>
                <a:latin typeface="Nyutro Sans Bold"/>
                <a:ea typeface="Nyutro Sans Bold"/>
                <a:cs typeface="Nyutro Sans Bold"/>
                <a:sym typeface="Nyutro Sans Bold"/>
              </a:rPr>
              <a:t> (Term Frequency- Inverse Document Frequency)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94926" y="2697767"/>
            <a:ext cx="7364374" cy="4891466"/>
          </a:xfrm>
          <a:custGeom>
            <a:avLst/>
            <a:gdLst/>
            <a:ahLst/>
            <a:cxnLst/>
            <a:rect r="r" b="b" t="t" l="l"/>
            <a:pathLst>
              <a:path h="4891466" w="7364374">
                <a:moveTo>
                  <a:pt x="0" y="0"/>
                </a:moveTo>
                <a:lnTo>
                  <a:pt x="7364374" y="0"/>
                </a:lnTo>
                <a:lnTo>
                  <a:pt x="7364374" y="4891466"/>
                </a:lnTo>
                <a:lnTo>
                  <a:pt x="0" y="4891466"/>
                </a:lnTo>
                <a:lnTo>
                  <a:pt x="0" y="0"/>
                </a:lnTo>
                <a:close/>
              </a:path>
            </a:pathLst>
          </a:custGeom>
          <a:blipFill>
            <a:blip r:embed="rId2"/>
            <a:stretch>
              <a:fillRect l="0" t="0" r="0" b="0"/>
            </a:stretch>
          </a:blipFill>
        </p:spPr>
      </p:sp>
      <p:sp>
        <p:nvSpPr>
          <p:cNvPr name="TextBox 3" id="3"/>
          <p:cNvSpPr txBox="true"/>
          <p:nvPr/>
        </p:nvSpPr>
        <p:spPr>
          <a:xfrm rot="0">
            <a:off x="312063" y="857250"/>
            <a:ext cx="15324296"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.2.2.</a:t>
            </a:r>
            <a:r>
              <a:rPr lang="en-US" b="true" sz="4500">
                <a:solidFill>
                  <a:srgbClr val="000000"/>
                </a:solidFill>
                <a:latin typeface="Nyutro Sans Bold"/>
                <a:ea typeface="Nyutro Sans Bold"/>
                <a:cs typeface="Nyutro Sans Bold"/>
                <a:sym typeface="Nyutro Sans Bold"/>
              </a:rPr>
              <a:t> TF-IDF (Term Frequency- Inverse Document Frequency):</a:t>
            </a:r>
          </a:p>
        </p:txBody>
      </p:sp>
      <p:sp>
        <p:nvSpPr>
          <p:cNvPr name="TextBox 4" id="4"/>
          <p:cNvSpPr txBox="true"/>
          <p:nvPr/>
        </p:nvSpPr>
        <p:spPr>
          <a:xfrm rot="0">
            <a:off x="1028700" y="2592992"/>
            <a:ext cx="7440745" cy="29775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TF-IDF là kỹ thuật cả</a:t>
            </a:r>
            <a:r>
              <a:rPr lang="en-US" sz="2400">
                <a:solidFill>
                  <a:srgbClr val="000000"/>
                </a:solidFill>
                <a:latin typeface="Nyutro Sans"/>
                <a:ea typeface="Nyutro Sans"/>
                <a:cs typeface="Nyutro Sans"/>
                <a:sym typeface="Nyutro Sans"/>
              </a:rPr>
              <a:t>i tiến từ BoW, gán trọng số cho từng từ dựa trên tần suất xuất hiện trong văn bản cụ thể (TF) và mức độ đặc trưng của từ đó trong toàn bộ corpus (IDF). Mục tiêu là nhấn mạnh từ quan trọng, giảm ảnh hưởng của từ phổ biến. Và đây sẽ là kỹ thuật nhóm dùng trong đề tài này để áp dụng trong quá trình tiền xử lí dữ liệu.</a:t>
            </a:r>
          </a:p>
        </p:txBody>
      </p:sp>
      <p:sp>
        <p:nvSpPr>
          <p:cNvPr name="TextBox 5" id="5"/>
          <p:cNvSpPr txBox="true"/>
          <p:nvPr/>
        </p:nvSpPr>
        <p:spPr>
          <a:xfrm rot="0">
            <a:off x="1028700" y="6129337"/>
            <a:ext cx="7440745" cy="13011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TF-IDF là m</a:t>
            </a:r>
            <a:r>
              <a:rPr lang="en-US" sz="2400">
                <a:solidFill>
                  <a:srgbClr val="000000"/>
                </a:solidFill>
                <a:latin typeface="Nyutro Sans"/>
                <a:ea typeface="Nyutro Sans"/>
                <a:cs typeface="Nyutro Sans"/>
                <a:sym typeface="Nyutro Sans"/>
              </a:rPr>
              <a:t>ột kỹ thuật thống kê đo lường tầm quan trọng của một từ trong một tài liệu cụ thể so với toàn bộ tập tài liệu. Nó kết hợp hai thành phần chính:</a:t>
            </a:r>
          </a:p>
        </p:txBody>
      </p:sp>
      <p:sp>
        <p:nvSpPr>
          <p:cNvPr name="TextBox 6" id="6"/>
          <p:cNvSpPr txBox="true"/>
          <p:nvPr/>
        </p:nvSpPr>
        <p:spPr>
          <a:xfrm rot="0">
            <a:off x="808804" y="7989283"/>
            <a:ext cx="14088593" cy="1301115"/>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Nyutro Sans"/>
                <a:ea typeface="Nyutro Sans"/>
                <a:cs typeface="Nyutro Sans"/>
                <a:sym typeface="Nyutro Sans"/>
              </a:rPr>
              <a:t> TermFrequency (TF): Tần suất xuất hiện của từ trong tài liệu, phản ánh mức đ</a:t>
            </a:r>
            <a:r>
              <a:rPr lang="en-US" sz="2400">
                <a:solidFill>
                  <a:srgbClr val="000000"/>
                </a:solidFill>
                <a:latin typeface="Nyutro Sans"/>
                <a:ea typeface="Nyutro Sans"/>
                <a:cs typeface="Nyutro Sans"/>
                <a:sym typeface="Nyutro Sans"/>
              </a:rPr>
              <a:t>ộ liên quan cục bộ.</a:t>
            </a:r>
          </a:p>
          <a:p>
            <a:pPr algn="l" marL="518160" indent="-259080" lvl="1">
              <a:lnSpc>
                <a:spcPts val="3359"/>
              </a:lnSpc>
              <a:buFont typeface="Arial"/>
              <a:buChar char="•"/>
            </a:pPr>
            <a:r>
              <a:rPr lang="en-US" sz="2400">
                <a:solidFill>
                  <a:srgbClr val="000000"/>
                </a:solidFill>
                <a:latin typeface="Nyutro Sans"/>
                <a:ea typeface="Nyutro Sans"/>
                <a:cs typeface="Nyutro Sans"/>
                <a:sym typeface="Nyutro Sans"/>
              </a:rPr>
              <a:t> Inverse Document Frequency (IDF): Nghịch đảo tần suất xuất hiện của từ trong toàn bộ tập tài liệu, giúp giảm trọng số cho các từ phổ biến (như "the" hoặc "and") và tăng trọng số cho các từ đặc trưng.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62335" y="2689656"/>
            <a:ext cx="7796965" cy="4366301"/>
          </a:xfrm>
          <a:custGeom>
            <a:avLst/>
            <a:gdLst/>
            <a:ahLst/>
            <a:cxnLst/>
            <a:rect r="r" b="b" t="t" l="l"/>
            <a:pathLst>
              <a:path h="4366301" w="7796965">
                <a:moveTo>
                  <a:pt x="0" y="0"/>
                </a:moveTo>
                <a:lnTo>
                  <a:pt x="7796965" y="0"/>
                </a:lnTo>
                <a:lnTo>
                  <a:pt x="7796965" y="4366301"/>
                </a:lnTo>
                <a:lnTo>
                  <a:pt x="0" y="4366301"/>
                </a:lnTo>
                <a:lnTo>
                  <a:pt x="0" y="0"/>
                </a:lnTo>
                <a:close/>
              </a:path>
            </a:pathLst>
          </a:custGeom>
          <a:blipFill>
            <a:blip r:embed="rId2"/>
            <a:stretch>
              <a:fillRect l="0" t="0" r="0" b="0"/>
            </a:stretch>
          </a:blipFill>
        </p:spPr>
      </p:sp>
      <p:sp>
        <p:nvSpPr>
          <p:cNvPr name="TextBox 3" id="3"/>
          <p:cNvSpPr txBox="true"/>
          <p:nvPr/>
        </p:nvSpPr>
        <p:spPr>
          <a:xfrm rot="0">
            <a:off x="1028700" y="857250"/>
            <a:ext cx="8928021"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.2.3.Cơ</a:t>
            </a:r>
            <a:r>
              <a:rPr lang="en-US" b="true" sz="4500">
                <a:solidFill>
                  <a:srgbClr val="000000"/>
                </a:solidFill>
                <a:latin typeface="Nyutro Sans Bold"/>
                <a:ea typeface="Nyutro Sans Bold"/>
                <a:cs typeface="Nyutro Sans Bold"/>
                <a:sym typeface="Nyutro Sans Bold"/>
              </a:rPr>
              <a:t> chế hoạt động của TF-IDF:</a:t>
            </a:r>
          </a:p>
        </p:txBody>
      </p:sp>
      <p:sp>
        <p:nvSpPr>
          <p:cNvPr name="TextBox 4" id="4"/>
          <p:cNvSpPr txBox="true"/>
          <p:nvPr/>
        </p:nvSpPr>
        <p:spPr>
          <a:xfrm rot="0">
            <a:off x="1028700" y="3126268"/>
            <a:ext cx="8115300" cy="29775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TF-IDF</a:t>
            </a:r>
            <a:r>
              <a:rPr lang="en-US" sz="2400">
                <a:solidFill>
                  <a:srgbClr val="000000"/>
                </a:solidFill>
                <a:latin typeface="Nyutro Sans"/>
                <a:ea typeface="Nyutro Sans"/>
                <a:cs typeface="Nyutro Sans"/>
                <a:sym typeface="Nyutro Sans"/>
              </a:rPr>
              <a:t> hoạt động bằng cách:</a:t>
            </a:r>
          </a:p>
          <a:p>
            <a:pPr algn="l">
              <a:lnSpc>
                <a:spcPts val="3359"/>
              </a:lnSpc>
              <a:spcBef>
                <a:spcPct val="0"/>
              </a:spcBef>
            </a:pPr>
            <a:r>
              <a:rPr lang="en-US" sz="2400">
                <a:solidFill>
                  <a:srgbClr val="000000"/>
                </a:solidFill>
                <a:latin typeface="Nyutro Sans"/>
                <a:ea typeface="Nyutro Sans"/>
                <a:cs typeface="Nyutro Sans"/>
                <a:sym typeface="Nyutro Sans"/>
              </a:rPr>
              <a:t>1. Tính toán TF: Đếm số lần từ xuất hiện trong tài liệu và chuẩn hóa (ví dụ: chia cho tổng số từ trong tài liệu).</a:t>
            </a:r>
          </a:p>
          <a:p>
            <a:pPr algn="l">
              <a:lnSpc>
                <a:spcPts val="3359"/>
              </a:lnSpc>
              <a:spcBef>
                <a:spcPct val="0"/>
              </a:spcBef>
            </a:pPr>
            <a:r>
              <a:rPr lang="en-US" sz="2400">
                <a:solidFill>
                  <a:srgbClr val="000000"/>
                </a:solidFill>
                <a:latin typeface="Nyutro Sans"/>
                <a:ea typeface="Nyutro Sans"/>
                <a:cs typeface="Nyutro Sans"/>
                <a:sym typeface="Nyutro Sans"/>
              </a:rPr>
              <a:t>2. Tính toán IDF: Đánh giá độ hiếm của từ trên toàn bộ corpus.</a:t>
            </a:r>
          </a:p>
          <a:p>
            <a:pPr algn="l">
              <a:lnSpc>
                <a:spcPts val="3359"/>
              </a:lnSpc>
              <a:spcBef>
                <a:spcPct val="0"/>
              </a:spcBef>
            </a:pPr>
            <a:r>
              <a:rPr lang="en-US" sz="2400">
                <a:solidFill>
                  <a:srgbClr val="000000"/>
                </a:solidFill>
                <a:latin typeface="Nyutro Sans"/>
                <a:ea typeface="Nyutro Sans"/>
                <a:cs typeface="Nyutro Sans"/>
                <a:sym typeface="Nyutro Sans"/>
              </a:rPr>
              <a:t>3. Nhân hai giá trị để tạo vector biểu diễn, nơi mỗi chiều đại diện cho một từ trong từ điển</a:t>
            </a:r>
          </a:p>
        </p:txBody>
      </p:sp>
      <p:sp>
        <p:nvSpPr>
          <p:cNvPr name="TextBox 5" id="5"/>
          <p:cNvSpPr txBox="true"/>
          <p:nvPr/>
        </p:nvSpPr>
        <p:spPr>
          <a:xfrm rot="0">
            <a:off x="1108284" y="6353012"/>
            <a:ext cx="8115300" cy="13011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Kỹ thuật này chuyển đổi văn bản thành ma trận vector thưa (sparse matrix), phù hợp cho các thuật toán như SVM hoặc Naive Bayes</a:t>
            </a:r>
          </a:p>
        </p:txBody>
      </p:sp>
      <p:sp>
        <p:nvSpPr>
          <p:cNvPr name="TextBox 6" id="6"/>
          <p:cNvSpPr txBox="true"/>
          <p:nvPr/>
        </p:nvSpPr>
        <p:spPr>
          <a:xfrm rot="0">
            <a:off x="1108284" y="7901777"/>
            <a:ext cx="16310184" cy="13011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Phân loại văn bản là nhiệm vụ cốt lõi trong </a:t>
            </a:r>
            <a:r>
              <a:rPr lang="en-US" sz="2400">
                <a:solidFill>
                  <a:srgbClr val="000000"/>
                </a:solidFill>
                <a:latin typeface="Nyutro Sans"/>
                <a:ea typeface="Nyutro Sans"/>
                <a:cs typeface="Nyutro Sans"/>
                <a:sym typeface="Nyutro Sans"/>
              </a:rPr>
              <a:t>NLP, nơi mô hình học từ dữ liệu có nhãn để dự đoán lớp cho văn bản mới. Logistic Regression và Decision Tree thường kết hợp với TF-IDF để xử lý vector thưa, Vì vậy nhóm đã kết hợp việc biểu diễn văn bản bằng TF-IDF và sử dụng các mô hình phân loại để dự đoán nhãn tin giả hoặc tin thật trong bài toán này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69472" y="2303080"/>
            <a:ext cx="7481380" cy="4208276"/>
          </a:xfrm>
          <a:custGeom>
            <a:avLst/>
            <a:gdLst/>
            <a:ahLst/>
            <a:cxnLst/>
            <a:rect r="r" b="b" t="t" l="l"/>
            <a:pathLst>
              <a:path h="4208276" w="7481380">
                <a:moveTo>
                  <a:pt x="0" y="0"/>
                </a:moveTo>
                <a:lnTo>
                  <a:pt x="7481381" y="0"/>
                </a:lnTo>
                <a:lnTo>
                  <a:pt x="7481381" y="4208276"/>
                </a:lnTo>
                <a:lnTo>
                  <a:pt x="0" y="4208276"/>
                </a:lnTo>
                <a:lnTo>
                  <a:pt x="0" y="0"/>
                </a:lnTo>
                <a:close/>
              </a:path>
            </a:pathLst>
          </a:custGeom>
          <a:blipFill>
            <a:blip r:embed="rId2"/>
            <a:stretch>
              <a:fillRect l="0" t="0" r="0" b="0"/>
            </a:stretch>
          </a:blipFill>
        </p:spPr>
      </p:sp>
      <p:sp>
        <p:nvSpPr>
          <p:cNvPr name="TextBox 3" id="3"/>
          <p:cNvSpPr txBox="true"/>
          <p:nvPr/>
        </p:nvSpPr>
        <p:spPr>
          <a:xfrm rot="0">
            <a:off x="1028700" y="857250"/>
            <a:ext cx="10462499"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 Các</a:t>
            </a:r>
            <a:r>
              <a:rPr lang="en-US" b="true" sz="4500">
                <a:solidFill>
                  <a:srgbClr val="000000"/>
                </a:solidFill>
                <a:latin typeface="Nyutro Sans Bold"/>
                <a:ea typeface="Nyutro Sans Bold"/>
                <a:cs typeface="Nyutro Sans Bold"/>
                <a:sym typeface="Nyutro Sans Bold"/>
              </a:rPr>
              <a:t> mô hình học máy được sử dụng:</a:t>
            </a:r>
          </a:p>
        </p:txBody>
      </p:sp>
      <p:sp>
        <p:nvSpPr>
          <p:cNvPr name="TextBox 4" id="4"/>
          <p:cNvSpPr txBox="true"/>
          <p:nvPr/>
        </p:nvSpPr>
        <p:spPr>
          <a:xfrm rot="0">
            <a:off x="1028700" y="2160205"/>
            <a:ext cx="8749220" cy="6210092"/>
          </a:xfrm>
          <a:prstGeom prst="rect">
            <a:avLst/>
          </a:prstGeom>
        </p:spPr>
        <p:txBody>
          <a:bodyPr anchor="t" rtlCol="false" tIns="0" lIns="0" bIns="0" rIns="0">
            <a:spAutoFit/>
          </a:bodyPr>
          <a:lstStyle/>
          <a:p>
            <a:pPr algn="l">
              <a:lnSpc>
                <a:spcPts val="4499"/>
              </a:lnSpc>
            </a:pPr>
            <a:r>
              <a:rPr lang="en-US" sz="2999">
                <a:solidFill>
                  <a:srgbClr val="000000"/>
                </a:solidFill>
                <a:latin typeface="Nyutro Sans"/>
                <a:ea typeface="Nyutro Sans"/>
                <a:cs typeface="Nyutro Sans"/>
                <a:sym typeface="Nyutro Sans"/>
              </a:rPr>
              <a:t>Sau kh</a:t>
            </a:r>
            <a:r>
              <a:rPr lang="en-US" sz="2999">
                <a:solidFill>
                  <a:srgbClr val="000000"/>
                </a:solidFill>
                <a:latin typeface="Nyutro Sans"/>
                <a:ea typeface="Nyutro Sans"/>
                <a:cs typeface="Nyutro Sans"/>
                <a:sym typeface="Nyutro Sans"/>
              </a:rPr>
              <a:t>i biểu diễn văn bản bằng TF-IDF, các mô hình phân loại được sử dụng để dự đoán nhãn (label) cho văn bản, chẳng hạn như phân loại cảm xúc (positive/negative) hoặc chủ đề (news/sport), đặc biệt là trong chủ đề phát hiện tin giả . Báo cáo này phân tích bốn mô hình phổ biến: Logistic Regression (dễ triển khai với TF-IDF), Decision Tree, Random Forest và KNN (K-Nearest Neighbors). Chúng được áp dụng rộng rãi trong phân loại văn bản, phân tích sẽ nhấn mạnh cách kết hợp chúng với các kỹ thuật biểu diễn từ phần trước.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28" r="0" b="-8828"/>
            </a:stretch>
          </a:blipFill>
        </p:spPr>
      </p:sp>
      <p:sp>
        <p:nvSpPr>
          <p:cNvPr name="TextBox 3" id="3"/>
          <p:cNvSpPr txBox="true"/>
          <p:nvPr/>
        </p:nvSpPr>
        <p:spPr>
          <a:xfrm rot="0">
            <a:off x="1667266" y="3328383"/>
            <a:ext cx="13729574" cy="2101844"/>
          </a:xfrm>
          <a:prstGeom prst="rect">
            <a:avLst/>
          </a:prstGeom>
        </p:spPr>
        <p:txBody>
          <a:bodyPr anchor="t" rtlCol="false" tIns="0" lIns="0" bIns="0" rIns="0">
            <a:spAutoFit/>
          </a:bodyPr>
          <a:lstStyle/>
          <a:p>
            <a:pPr algn="just">
              <a:lnSpc>
                <a:spcPts val="15400"/>
              </a:lnSpc>
              <a:spcBef>
                <a:spcPct val="0"/>
              </a:spcBef>
            </a:pPr>
            <a:r>
              <a:rPr lang="en-US" b="true" sz="11000">
                <a:solidFill>
                  <a:srgbClr val="000000"/>
                </a:solidFill>
                <a:latin typeface="Nyutro Sans Bold"/>
                <a:ea typeface="Nyutro Sans Bold"/>
                <a:cs typeface="Nyutro Sans Bold"/>
                <a:sym typeface="Nyutro Sans Bold"/>
              </a:rPr>
              <a:t>LOGISTIC</a:t>
            </a:r>
            <a:r>
              <a:rPr lang="en-US" b="true" sz="11000">
                <a:solidFill>
                  <a:srgbClr val="000000"/>
                </a:solidFill>
                <a:latin typeface="Nyutro Sans Bold"/>
                <a:ea typeface="Nyutro Sans Bold"/>
                <a:cs typeface="Nyutro Sans Bold"/>
                <a:sym typeface="Nyutro Sans Bold"/>
              </a:rPr>
              <a:t> REGRESSION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874924" y="2711532"/>
            <a:ext cx="8384376" cy="4706538"/>
          </a:xfrm>
          <a:custGeom>
            <a:avLst/>
            <a:gdLst/>
            <a:ahLst/>
            <a:cxnLst/>
            <a:rect r="r" b="b" t="t" l="l"/>
            <a:pathLst>
              <a:path h="4706538" w="8384376">
                <a:moveTo>
                  <a:pt x="0" y="0"/>
                </a:moveTo>
                <a:lnTo>
                  <a:pt x="8384376" y="0"/>
                </a:lnTo>
                <a:lnTo>
                  <a:pt x="8384376" y="4706538"/>
                </a:lnTo>
                <a:lnTo>
                  <a:pt x="0" y="4706538"/>
                </a:lnTo>
                <a:lnTo>
                  <a:pt x="0" y="0"/>
                </a:lnTo>
                <a:close/>
              </a:path>
            </a:pathLst>
          </a:custGeom>
          <a:blipFill>
            <a:blip r:embed="rId2"/>
            <a:stretch>
              <a:fillRect l="0" t="0" r="-12269" b="0"/>
            </a:stretch>
          </a:blipFill>
        </p:spPr>
      </p:sp>
      <p:sp>
        <p:nvSpPr>
          <p:cNvPr name="TextBox 3" id="3"/>
          <p:cNvSpPr txBox="true"/>
          <p:nvPr/>
        </p:nvSpPr>
        <p:spPr>
          <a:xfrm rot="0">
            <a:off x="1028700" y="857250"/>
            <a:ext cx="6213396"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.3.1 Logist</a:t>
            </a:r>
            <a:r>
              <a:rPr lang="en-US" b="true" sz="4500">
                <a:solidFill>
                  <a:srgbClr val="000000"/>
                </a:solidFill>
                <a:latin typeface="Nyutro Sans Bold"/>
                <a:ea typeface="Nyutro Sans Bold"/>
                <a:cs typeface="Nyutro Sans Bold"/>
                <a:sym typeface="Nyutro Sans Bold"/>
              </a:rPr>
              <a:t>ic Regression:</a:t>
            </a:r>
          </a:p>
        </p:txBody>
      </p:sp>
      <p:sp>
        <p:nvSpPr>
          <p:cNvPr name="TextBox 4" id="4"/>
          <p:cNvSpPr txBox="true"/>
          <p:nvPr/>
        </p:nvSpPr>
        <p:spPr>
          <a:xfrm rot="0">
            <a:off x="1028700" y="2764155"/>
            <a:ext cx="7438461" cy="46539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Logistic Regression là m</a:t>
            </a:r>
            <a:r>
              <a:rPr lang="en-US" sz="2400">
                <a:solidFill>
                  <a:srgbClr val="000000"/>
                </a:solidFill>
                <a:latin typeface="Nyutro Sans"/>
                <a:ea typeface="Nyutro Sans"/>
                <a:cs typeface="Nyutro Sans"/>
                <a:sym typeface="Nyutro Sans"/>
              </a:rPr>
              <a:t>ột phương pháp phân loại tuyến tính dựa trên mô hình xác suất, trong đó xác suất đầu ra được mô hình hóa bằng hàm sigmoid của một tổ hợp tuyến tính các đặc trưng. Nhờ đặc tính tuyến tính và khả năng tối ưu hiệu quả trong không gian đặc trưng có chiều lớn, mô hình này đặc biệt phù hợp với dữ liệu văn bản được biểu diễn bằng TF-IDF, vốn có tính thưa cao. Ngoài ra, Logistic Regression dễ huấn luyện, ít nguy cơ overfitting khi kết hợp với các kỹ thuật regularization và thường được sử dụng làm mô hình cơ sở trong phân loại văn bản.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2868930"/>
            <a:ext cx="7415096" cy="2957707"/>
          </a:xfrm>
          <a:custGeom>
            <a:avLst/>
            <a:gdLst/>
            <a:ahLst/>
            <a:cxnLst/>
            <a:rect r="r" b="b" t="t" l="l"/>
            <a:pathLst>
              <a:path h="2957707" w="7415096">
                <a:moveTo>
                  <a:pt x="0" y="0"/>
                </a:moveTo>
                <a:lnTo>
                  <a:pt x="7415096" y="0"/>
                </a:lnTo>
                <a:lnTo>
                  <a:pt x="7415096" y="2957707"/>
                </a:lnTo>
                <a:lnTo>
                  <a:pt x="0" y="2957707"/>
                </a:lnTo>
                <a:lnTo>
                  <a:pt x="0" y="0"/>
                </a:lnTo>
                <a:close/>
              </a:path>
            </a:pathLst>
          </a:custGeom>
          <a:blipFill>
            <a:blip r:embed="rId2"/>
            <a:stretch>
              <a:fillRect l="0" t="0" r="0" b="0"/>
            </a:stretch>
          </a:blipFill>
        </p:spPr>
      </p:sp>
      <p:sp>
        <p:nvSpPr>
          <p:cNvPr name="TextBox 3" id="3"/>
          <p:cNvSpPr txBox="true"/>
          <p:nvPr/>
        </p:nvSpPr>
        <p:spPr>
          <a:xfrm rot="0">
            <a:off x="1028700" y="857250"/>
            <a:ext cx="6213396"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.3.1 Logist</a:t>
            </a:r>
            <a:r>
              <a:rPr lang="en-US" b="true" sz="4500">
                <a:solidFill>
                  <a:srgbClr val="000000"/>
                </a:solidFill>
                <a:latin typeface="Nyutro Sans Bold"/>
                <a:ea typeface="Nyutro Sans Bold"/>
                <a:cs typeface="Nyutro Sans Bold"/>
                <a:sym typeface="Nyutro Sans Bold"/>
              </a:rPr>
              <a:t>ic Regression:</a:t>
            </a:r>
          </a:p>
        </p:txBody>
      </p:sp>
      <p:sp>
        <p:nvSpPr>
          <p:cNvPr name="TextBox 4" id="4"/>
          <p:cNvSpPr txBox="true"/>
          <p:nvPr/>
        </p:nvSpPr>
        <p:spPr>
          <a:xfrm rot="0">
            <a:off x="1028700" y="2735580"/>
            <a:ext cx="7438461" cy="6795543"/>
          </a:xfrm>
          <a:prstGeom prst="rect">
            <a:avLst/>
          </a:prstGeom>
        </p:spPr>
        <p:txBody>
          <a:bodyPr anchor="t" rtlCol="false" tIns="0" lIns="0" bIns="0" rIns="0">
            <a:spAutoFit/>
          </a:bodyPr>
          <a:lstStyle/>
          <a:p>
            <a:pPr algn="l" marL="690876" indent="-345438" lvl="1">
              <a:lnSpc>
                <a:spcPts val="4479"/>
              </a:lnSpc>
              <a:spcBef>
                <a:spcPct val="0"/>
              </a:spcBef>
              <a:buFont typeface="Arial"/>
              <a:buChar char="•"/>
            </a:pPr>
            <a:r>
              <a:rPr lang="en-US" b="true" sz="3199">
                <a:solidFill>
                  <a:srgbClr val="000000"/>
                </a:solidFill>
                <a:latin typeface="Nyutro Sans Bold"/>
                <a:ea typeface="Nyutro Sans Bold"/>
                <a:cs typeface="Nyutro Sans Bold"/>
                <a:sym typeface="Nyutro Sans Bold"/>
              </a:rPr>
              <a:t>Mụ</a:t>
            </a:r>
            <a:r>
              <a:rPr lang="en-US" b="true" sz="3199">
                <a:solidFill>
                  <a:srgbClr val="000000"/>
                </a:solidFill>
                <a:latin typeface="Nyutro Sans Bold"/>
                <a:ea typeface="Nyutro Sans Bold"/>
                <a:cs typeface="Nyutro Sans Bold"/>
                <a:sym typeface="Nyutro Sans Bold"/>
              </a:rPr>
              <a:t>c </a:t>
            </a:r>
            <a:r>
              <a:rPr lang="en-US" b="true" sz="3199">
                <a:solidFill>
                  <a:srgbClr val="000000"/>
                </a:solidFill>
                <a:latin typeface="Nyutro Sans Bold"/>
                <a:ea typeface="Nyutro Sans Bold"/>
                <a:cs typeface="Nyutro Sans Bold"/>
                <a:sym typeface="Nyutro Sans Bold"/>
              </a:rPr>
              <a:t>tiêu: </a:t>
            </a:r>
            <a:r>
              <a:rPr lang="en-US" sz="3199">
                <a:solidFill>
                  <a:srgbClr val="000000"/>
                </a:solidFill>
                <a:latin typeface="Nyutro Sans"/>
                <a:ea typeface="Nyutro Sans"/>
                <a:cs typeface="Nyutro Sans"/>
                <a:sym typeface="Nyutro Sans"/>
              </a:rPr>
              <a:t>Phân loại dữ liệu vào các nhóm rời rạc (Ví dụ: Email Spam/Không Spam).</a:t>
            </a:r>
          </a:p>
          <a:p>
            <a:pPr algn="l" marL="690876" indent="-345438" lvl="1">
              <a:lnSpc>
                <a:spcPts val="4479"/>
              </a:lnSpc>
              <a:spcBef>
                <a:spcPct val="0"/>
              </a:spcBef>
              <a:buFont typeface="Arial"/>
              <a:buChar char="•"/>
            </a:pPr>
            <a:r>
              <a:rPr lang="en-US" b="true" sz="3199">
                <a:solidFill>
                  <a:srgbClr val="000000"/>
                </a:solidFill>
                <a:latin typeface="Nyutro Sans Bold"/>
                <a:ea typeface="Nyutro Sans Bold"/>
                <a:cs typeface="Nyutro Sans Bold"/>
                <a:sym typeface="Nyutro Sans Bold"/>
              </a:rPr>
              <a:t>Cơ chế chính:</a:t>
            </a:r>
            <a:r>
              <a:rPr lang="en-US" sz="3199">
                <a:solidFill>
                  <a:srgbClr val="000000"/>
                </a:solidFill>
                <a:latin typeface="Nyutro Sans"/>
                <a:ea typeface="Nyutro Sans"/>
                <a:cs typeface="Nyutro Sans"/>
                <a:sym typeface="Nyutro Sans"/>
              </a:rPr>
              <a:t> Sử dụng hàm Sigmoid để nén đầu ra vào khoảng (0, 1).</a:t>
            </a:r>
          </a:p>
          <a:p>
            <a:pPr algn="l" marL="690876" indent="-345438" lvl="1">
              <a:lnSpc>
                <a:spcPts val="4479"/>
              </a:lnSpc>
              <a:spcBef>
                <a:spcPct val="0"/>
              </a:spcBef>
              <a:buFont typeface="Arial"/>
              <a:buChar char="•"/>
            </a:pPr>
            <a:r>
              <a:rPr lang="en-US" b="true" sz="3199">
                <a:solidFill>
                  <a:srgbClr val="000000"/>
                </a:solidFill>
                <a:latin typeface="Nyutro Sans Bold"/>
                <a:ea typeface="Nyutro Sans Bold"/>
                <a:cs typeface="Nyutro Sans Bold"/>
                <a:sym typeface="Nyutro Sans Bold"/>
              </a:rPr>
              <a:t>Quy tắc quyết định:</a:t>
            </a:r>
          </a:p>
          <a:p>
            <a:pPr algn="l" marL="1381751" indent="-460584" lvl="2">
              <a:lnSpc>
                <a:spcPts val="4479"/>
              </a:lnSpc>
              <a:spcBef>
                <a:spcPct val="0"/>
              </a:spcBef>
              <a:buFont typeface="Arial"/>
              <a:buChar char="⚬"/>
            </a:pPr>
            <a:r>
              <a:rPr lang="en-US" sz="3199">
                <a:solidFill>
                  <a:srgbClr val="000000"/>
                </a:solidFill>
                <a:latin typeface="Nyutro Sans"/>
                <a:ea typeface="Nyutro Sans"/>
                <a:cs typeface="Nyutro Sans"/>
                <a:sym typeface="Nyutro Sans"/>
              </a:rPr>
              <a:t>Nếu xác suất P &gt;= 0.5 --&gt; Nhóm 1.</a:t>
            </a:r>
          </a:p>
          <a:p>
            <a:pPr algn="l" marL="1381751" indent="-460584" lvl="2">
              <a:lnSpc>
                <a:spcPts val="4479"/>
              </a:lnSpc>
              <a:spcBef>
                <a:spcPct val="0"/>
              </a:spcBef>
              <a:buFont typeface="Arial"/>
              <a:buChar char="⚬"/>
            </a:pPr>
            <a:r>
              <a:rPr lang="en-US" sz="3199">
                <a:solidFill>
                  <a:srgbClr val="000000"/>
                </a:solidFill>
                <a:latin typeface="Nyutro Sans"/>
                <a:ea typeface="Nyutro Sans"/>
                <a:cs typeface="Nyutro Sans"/>
                <a:sym typeface="Nyutro Sans"/>
              </a:rPr>
              <a:t>Nếu xác suất P &lt; 0.5 --&gt; Nhóm 0.</a:t>
            </a:r>
          </a:p>
          <a:p>
            <a:pPr algn="l" marL="690876" indent="-345438" lvl="1">
              <a:lnSpc>
                <a:spcPts val="4479"/>
              </a:lnSpc>
              <a:spcBef>
                <a:spcPct val="0"/>
              </a:spcBef>
              <a:buFont typeface="Arial"/>
              <a:buChar char="•"/>
            </a:pPr>
            <a:r>
              <a:rPr lang="en-US" b="true" sz="3199">
                <a:solidFill>
                  <a:srgbClr val="000000"/>
                </a:solidFill>
                <a:latin typeface="Nyutro Sans Bold"/>
                <a:ea typeface="Nyutro Sans Bold"/>
                <a:cs typeface="Nyutro Sans Bold"/>
                <a:sym typeface="Nyutro Sans Bold"/>
              </a:rPr>
              <a:t>Ưu điểm</a:t>
            </a:r>
            <a:r>
              <a:rPr lang="en-US" sz="3199">
                <a:solidFill>
                  <a:srgbClr val="000000"/>
                </a:solidFill>
                <a:latin typeface="Nyutro Sans"/>
                <a:ea typeface="Nyutro Sans"/>
                <a:cs typeface="Nyutro Sans"/>
                <a:sym typeface="Nyutro Sans"/>
              </a:rPr>
              <a:t>: Đơn giản, dễ cài đặt, hiệu quả với bài toán phân loại nhị phân cơ bản.</a:t>
            </a:r>
          </a:p>
          <a:p>
            <a:pPr algn="l">
              <a:lnSpc>
                <a:spcPts val="4479"/>
              </a:lnSpc>
              <a:spcBef>
                <a:spcPct val="0"/>
              </a:spcBef>
            </a:pPr>
          </a:p>
        </p:txBody>
      </p:sp>
      <p:sp>
        <p:nvSpPr>
          <p:cNvPr name="TextBox 5" id="5"/>
          <p:cNvSpPr txBox="true"/>
          <p:nvPr/>
        </p:nvSpPr>
        <p:spPr>
          <a:xfrm rot="0">
            <a:off x="1028700" y="1815474"/>
            <a:ext cx="12471089" cy="630574"/>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Nyutro Sans Bold"/>
                <a:ea typeface="Nyutro Sans Bold"/>
                <a:cs typeface="Nyutro Sans Bold"/>
                <a:sym typeface="Nyutro Sans Bold"/>
              </a:rPr>
              <a:t>Ứng dụng trong việc giải quyết bài toán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5" t="-15230" r="-75" b="0"/>
            </a:stretch>
          </a:blipFill>
        </p:spPr>
      </p:sp>
      <p:sp>
        <p:nvSpPr>
          <p:cNvPr name="TextBox 3" id="3"/>
          <p:cNvSpPr txBox="true"/>
          <p:nvPr/>
        </p:nvSpPr>
        <p:spPr>
          <a:xfrm rot="0">
            <a:off x="838001" y="700070"/>
            <a:ext cx="15306751" cy="8486810"/>
          </a:xfrm>
          <a:prstGeom prst="rect">
            <a:avLst/>
          </a:prstGeom>
        </p:spPr>
        <p:txBody>
          <a:bodyPr anchor="t" rtlCol="false" tIns="0" lIns="0" bIns="0" rIns="0">
            <a:spAutoFit/>
          </a:bodyPr>
          <a:lstStyle/>
          <a:p>
            <a:pPr algn="l">
              <a:lnSpc>
                <a:spcPts val="9544"/>
              </a:lnSpc>
            </a:pPr>
            <a:r>
              <a:rPr lang="en-US" b="true" sz="5454" spc="343">
                <a:solidFill>
                  <a:srgbClr val="C1FF72"/>
                </a:solidFill>
                <a:latin typeface="Nyutro Sans Bold"/>
                <a:ea typeface="Nyutro Sans Bold"/>
                <a:cs typeface="Nyutro Sans Bold"/>
                <a:sym typeface="Nyutro Sans Bold"/>
              </a:rPr>
              <a:t>Thành viên nhóm:</a:t>
            </a:r>
          </a:p>
          <a:p>
            <a:pPr algn="l">
              <a:lnSpc>
                <a:spcPts val="9544"/>
              </a:lnSpc>
            </a:pPr>
            <a:r>
              <a:rPr lang="en-US" b="true" sz="5454" spc="343">
                <a:solidFill>
                  <a:srgbClr val="C1FF72"/>
                </a:solidFill>
                <a:latin typeface="Nyutro Sans Bold"/>
                <a:ea typeface="Nyutro Sans Bold"/>
                <a:cs typeface="Nyutro Sans Bold"/>
                <a:sym typeface="Nyutro Sans Bold"/>
              </a:rPr>
              <a:t>Lý MinhPhát 3122410294</a:t>
            </a:r>
          </a:p>
          <a:p>
            <a:pPr algn="l">
              <a:lnSpc>
                <a:spcPts val="9544"/>
              </a:lnSpc>
            </a:pPr>
            <a:r>
              <a:rPr lang="en-US" b="true" sz="5454" spc="343">
                <a:solidFill>
                  <a:srgbClr val="C1FF72"/>
                </a:solidFill>
                <a:latin typeface="Nyutro Sans Bold"/>
                <a:ea typeface="Nyutro Sans Bold"/>
                <a:cs typeface="Nyutro Sans Bold"/>
                <a:sym typeface="Nyutro Sans Bold"/>
              </a:rPr>
              <a:t>Nguyễn Văn An 3122410004</a:t>
            </a:r>
          </a:p>
          <a:p>
            <a:pPr algn="l">
              <a:lnSpc>
                <a:spcPts val="9544"/>
              </a:lnSpc>
            </a:pPr>
            <a:r>
              <a:rPr lang="en-US" b="true" sz="5454" spc="343">
                <a:solidFill>
                  <a:srgbClr val="C1FF72"/>
                </a:solidFill>
                <a:latin typeface="Nyutro Sans Bold"/>
                <a:ea typeface="Nyutro Sans Bold"/>
                <a:cs typeface="Nyutro Sans Bold"/>
                <a:sym typeface="Nyutro Sans Bold"/>
              </a:rPr>
              <a:t>Nguyễn Quang Đạt 3122410071</a:t>
            </a:r>
          </a:p>
          <a:p>
            <a:pPr algn="l">
              <a:lnSpc>
                <a:spcPts val="9544"/>
              </a:lnSpc>
            </a:pPr>
            <a:r>
              <a:rPr lang="en-US" b="true" sz="5454" spc="343">
                <a:solidFill>
                  <a:srgbClr val="C1FF72"/>
                </a:solidFill>
                <a:latin typeface="Nyutro Sans Bold"/>
                <a:ea typeface="Nyutro Sans Bold"/>
                <a:cs typeface="Nyutro Sans Bold"/>
                <a:sym typeface="Nyutro Sans Bold"/>
              </a:rPr>
              <a:t>Nguyễn Văn Tầm Hoan 3122410122</a:t>
            </a:r>
          </a:p>
          <a:p>
            <a:pPr algn="l">
              <a:lnSpc>
                <a:spcPts val="9544"/>
              </a:lnSpc>
            </a:pPr>
            <a:r>
              <a:rPr lang="en-US" b="true" sz="5454" spc="343">
                <a:solidFill>
                  <a:srgbClr val="C1FF72"/>
                </a:solidFill>
                <a:latin typeface="Nyutro Sans Bold"/>
                <a:ea typeface="Nyutro Sans Bold"/>
                <a:cs typeface="Nyutro Sans Bold"/>
                <a:sym typeface="Nyutro Sans Bold"/>
              </a:rPr>
              <a:t>Trần Đăng Khôi 3124410166</a:t>
            </a:r>
          </a:p>
          <a:p>
            <a:pPr algn="l">
              <a:lnSpc>
                <a:spcPts val="9544"/>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049494" y="3333928"/>
            <a:ext cx="10189012" cy="2286013"/>
          </a:xfrm>
          <a:prstGeom prst="rect">
            <a:avLst/>
          </a:prstGeom>
        </p:spPr>
        <p:txBody>
          <a:bodyPr anchor="t" rtlCol="false" tIns="0" lIns="0" bIns="0" rIns="0">
            <a:spAutoFit/>
          </a:bodyPr>
          <a:lstStyle/>
          <a:p>
            <a:pPr algn="ctr">
              <a:lnSpc>
                <a:spcPts val="16799"/>
              </a:lnSpc>
              <a:spcBef>
                <a:spcPct val="0"/>
              </a:spcBef>
            </a:pPr>
            <a:r>
              <a:rPr lang="en-US" b="true" sz="11999">
                <a:solidFill>
                  <a:srgbClr val="FFFFFF"/>
                </a:solidFill>
                <a:latin typeface="Nyutro Sans Bold"/>
                <a:ea typeface="Nyutro Sans Bold"/>
                <a:cs typeface="Nyutro Sans Bold"/>
                <a:sym typeface="Nyutro Sans Bold"/>
              </a:rPr>
              <a:t>DECISION TREE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90787" y="2212449"/>
            <a:ext cx="7668513" cy="4362324"/>
          </a:xfrm>
          <a:custGeom>
            <a:avLst/>
            <a:gdLst/>
            <a:ahLst/>
            <a:cxnLst/>
            <a:rect r="r" b="b" t="t" l="l"/>
            <a:pathLst>
              <a:path h="4362324" w="7668513">
                <a:moveTo>
                  <a:pt x="0" y="0"/>
                </a:moveTo>
                <a:lnTo>
                  <a:pt x="7668513" y="0"/>
                </a:lnTo>
                <a:lnTo>
                  <a:pt x="7668513" y="4362325"/>
                </a:lnTo>
                <a:lnTo>
                  <a:pt x="0" y="4362325"/>
                </a:lnTo>
                <a:lnTo>
                  <a:pt x="0" y="0"/>
                </a:lnTo>
                <a:close/>
              </a:path>
            </a:pathLst>
          </a:custGeom>
          <a:blipFill>
            <a:blip r:embed="rId2"/>
            <a:stretch>
              <a:fillRect l="0" t="0" r="-13414" b="0"/>
            </a:stretch>
          </a:blipFill>
        </p:spPr>
      </p:sp>
      <p:sp>
        <p:nvSpPr>
          <p:cNvPr name="TextBox 3" id="3"/>
          <p:cNvSpPr txBox="true"/>
          <p:nvPr/>
        </p:nvSpPr>
        <p:spPr>
          <a:xfrm rot="0">
            <a:off x="1028700" y="857250"/>
            <a:ext cx="4864060" cy="847725"/>
          </a:xfrm>
          <a:prstGeom prst="rect">
            <a:avLst/>
          </a:prstGeom>
        </p:spPr>
        <p:txBody>
          <a:bodyPr anchor="t" rtlCol="false" tIns="0" lIns="0" bIns="0" rIns="0">
            <a:spAutoFit/>
          </a:bodyPr>
          <a:lstStyle/>
          <a:p>
            <a:pPr algn="l">
              <a:lnSpc>
                <a:spcPts val="6299"/>
              </a:lnSpc>
              <a:spcBef>
                <a:spcPct val="0"/>
              </a:spcBef>
            </a:pPr>
            <a:r>
              <a:rPr lang="en-US" b="true" sz="4499">
                <a:solidFill>
                  <a:srgbClr val="000000"/>
                </a:solidFill>
                <a:latin typeface="Nyutro Sans Bold"/>
                <a:ea typeface="Nyutro Sans Bold"/>
                <a:cs typeface="Nyutro Sans Bold"/>
                <a:sym typeface="Nyutro Sans Bold"/>
              </a:rPr>
              <a:t>2</a:t>
            </a:r>
            <a:r>
              <a:rPr lang="en-US" b="true" sz="4499">
                <a:solidFill>
                  <a:srgbClr val="000000"/>
                </a:solidFill>
                <a:latin typeface="Nyutro Sans Bold"/>
                <a:ea typeface="Nyutro Sans Bold"/>
                <a:cs typeface="Nyutro Sans Bold"/>
                <a:sym typeface="Nyutro Sans Bold"/>
              </a:rPr>
              <a:t>.3.2 Decis</a:t>
            </a:r>
            <a:r>
              <a:rPr lang="en-US" b="true" sz="4499">
                <a:solidFill>
                  <a:srgbClr val="000000"/>
                </a:solidFill>
                <a:latin typeface="Nyutro Sans Bold"/>
                <a:ea typeface="Nyutro Sans Bold"/>
                <a:cs typeface="Nyutro Sans Bold"/>
                <a:sym typeface="Nyutro Sans Bold"/>
              </a:rPr>
              <a:t>ion Tree:</a:t>
            </a:r>
          </a:p>
        </p:txBody>
      </p:sp>
      <p:sp>
        <p:nvSpPr>
          <p:cNvPr name="TextBox 4" id="4"/>
          <p:cNvSpPr txBox="true"/>
          <p:nvPr/>
        </p:nvSpPr>
        <p:spPr>
          <a:xfrm rot="0">
            <a:off x="1028700" y="2069574"/>
            <a:ext cx="8115300" cy="6004976"/>
          </a:xfrm>
          <a:prstGeom prst="rect">
            <a:avLst/>
          </a:prstGeom>
        </p:spPr>
        <p:txBody>
          <a:bodyPr anchor="t" rtlCol="false" tIns="0" lIns="0" bIns="0" rIns="0">
            <a:spAutoFit/>
          </a:bodyPr>
          <a:lstStyle/>
          <a:p>
            <a:pPr algn="l">
              <a:lnSpc>
                <a:spcPts val="4349"/>
              </a:lnSpc>
            </a:pPr>
            <a:r>
              <a:rPr lang="en-US" sz="2899">
                <a:solidFill>
                  <a:srgbClr val="000000"/>
                </a:solidFill>
                <a:latin typeface="Nyutro Sans"/>
                <a:ea typeface="Nyutro Sans"/>
                <a:cs typeface="Nyutro Sans"/>
                <a:sym typeface="Nyutro Sans"/>
              </a:rPr>
              <a:t>Decision Tree là m</a:t>
            </a:r>
            <a:r>
              <a:rPr lang="en-US" sz="2899">
                <a:solidFill>
                  <a:srgbClr val="000000"/>
                </a:solidFill>
                <a:latin typeface="Nyutro Sans"/>
                <a:ea typeface="Nyutro Sans"/>
                <a:cs typeface="Nyutro Sans"/>
                <a:sym typeface="Nyutro Sans"/>
              </a:rPr>
              <a:t>ột mô hình học máy có giám sát, xây dựng bằng cách phân chia không gian đặc trưng thành các vùng đồng nhất thông qua một chuỗi các quyết định dạng if–then. Tại mỗi nút, thuật toán lựa chọn đặc trưng và ngưỡng chia tối 6 ưu dựa trên các tiêu chí như Information Gain hoặc Gini Index, nhằm tăng độ thuần khiết của dữ liệu tại các nút con. Decision Tree có khả năng áp dụng cho cả bài toán phân loại và hồi quy, đồng thời cho phép diễn giải trực quan quá trình ra quyết định.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19181" y="1989085"/>
            <a:ext cx="7833329" cy="4882040"/>
          </a:xfrm>
          <a:custGeom>
            <a:avLst/>
            <a:gdLst/>
            <a:ahLst/>
            <a:cxnLst/>
            <a:rect r="r" b="b" t="t" l="l"/>
            <a:pathLst>
              <a:path h="4882040" w="7833329">
                <a:moveTo>
                  <a:pt x="0" y="0"/>
                </a:moveTo>
                <a:lnTo>
                  <a:pt x="7833330" y="0"/>
                </a:lnTo>
                <a:lnTo>
                  <a:pt x="7833330" y="4882040"/>
                </a:lnTo>
                <a:lnTo>
                  <a:pt x="0" y="4882040"/>
                </a:lnTo>
                <a:lnTo>
                  <a:pt x="0" y="0"/>
                </a:lnTo>
                <a:close/>
              </a:path>
            </a:pathLst>
          </a:custGeom>
          <a:blipFill>
            <a:blip r:embed="rId2"/>
            <a:stretch>
              <a:fillRect l="0" t="0" r="0" b="0"/>
            </a:stretch>
          </a:blipFill>
        </p:spPr>
      </p:sp>
      <p:sp>
        <p:nvSpPr>
          <p:cNvPr name="TextBox 3" id="3"/>
          <p:cNvSpPr txBox="true"/>
          <p:nvPr/>
        </p:nvSpPr>
        <p:spPr>
          <a:xfrm rot="0">
            <a:off x="1028700" y="857250"/>
            <a:ext cx="4864060" cy="847725"/>
          </a:xfrm>
          <a:prstGeom prst="rect">
            <a:avLst/>
          </a:prstGeom>
        </p:spPr>
        <p:txBody>
          <a:bodyPr anchor="t" rtlCol="false" tIns="0" lIns="0" bIns="0" rIns="0">
            <a:spAutoFit/>
          </a:bodyPr>
          <a:lstStyle/>
          <a:p>
            <a:pPr algn="l">
              <a:lnSpc>
                <a:spcPts val="6299"/>
              </a:lnSpc>
              <a:spcBef>
                <a:spcPct val="0"/>
              </a:spcBef>
            </a:pPr>
            <a:r>
              <a:rPr lang="en-US" b="true" sz="4499">
                <a:solidFill>
                  <a:srgbClr val="000000"/>
                </a:solidFill>
                <a:latin typeface="Nyutro Sans Bold"/>
                <a:ea typeface="Nyutro Sans Bold"/>
                <a:cs typeface="Nyutro Sans Bold"/>
                <a:sym typeface="Nyutro Sans Bold"/>
              </a:rPr>
              <a:t>2</a:t>
            </a:r>
            <a:r>
              <a:rPr lang="en-US" b="true" sz="4499">
                <a:solidFill>
                  <a:srgbClr val="000000"/>
                </a:solidFill>
                <a:latin typeface="Nyutro Sans Bold"/>
                <a:ea typeface="Nyutro Sans Bold"/>
                <a:cs typeface="Nyutro Sans Bold"/>
                <a:sym typeface="Nyutro Sans Bold"/>
              </a:rPr>
              <a:t>.3.2 Decis</a:t>
            </a:r>
            <a:r>
              <a:rPr lang="en-US" b="true" sz="4499">
                <a:solidFill>
                  <a:srgbClr val="000000"/>
                </a:solidFill>
                <a:latin typeface="Nyutro Sans Bold"/>
                <a:ea typeface="Nyutro Sans Bold"/>
                <a:cs typeface="Nyutro Sans Bold"/>
                <a:sym typeface="Nyutro Sans Bold"/>
              </a:rPr>
              <a:t>ion Tree:</a:t>
            </a:r>
          </a:p>
        </p:txBody>
      </p:sp>
      <p:sp>
        <p:nvSpPr>
          <p:cNvPr name="TextBox 4" id="4"/>
          <p:cNvSpPr txBox="true"/>
          <p:nvPr/>
        </p:nvSpPr>
        <p:spPr>
          <a:xfrm rot="0">
            <a:off x="1028700" y="1855735"/>
            <a:ext cx="8506853" cy="7097501"/>
          </a:xfrm>
          <a:prstGeom prst="rect">
            <a:avLst/>
          </a:prstGeom>
        </p:spPr>
        <p:txBody>
          <a:bodyPr anchor="t" rtlCol="false" tIns="0" lIns="0" bIns="0" rIns="0">
            <a:spAutoFit/>
          </a:bodyPr>
          <a:lstStyle/>
          <a:p>
            <a:pPr algn="l">
              <a:lnSpc>
                <a:spcPts val="4049"/>
              </a:lnSpc>
            </a:pPr>
            <a:r>
              <a:rPr lang="en-US" sz="2699">
                <a:solidFill>
                  <a:srgbClr val="000000"/>
                </a:solidFill>
                <a:latin typeface="Nyutro Sans"/>
                <a:ea typeface="Nyutro Sans"/>
                <a:cs typeface="Nyutro Sans"/>
                <a:sym typeface="Nyutro Sans"/>
              </a:rPr>
              <a:t>M</a:t>
            </a:r>
            <a:r>
              <a:rPr lang="en-US" sz="2699">
                <a:solidFill>
                  <a:srgbClr val="000000"/>
                </a:solidFill>
                <a:latin typeface="Nyutro Sans"/>
                <a:ea typeface="Nyutro Sans"/>
                <a:cs typeface="Nyutro Sans"/>
                <a:sym typeface="Nyutro Sans"/>
              </a:rPr>
              <a:t>ô hình xây dựng một cấu trúc cây phân cấp:</a:t>
            </a:r>
          </a:p>
          <a:p>
            <a:pPr algn="l" marL="582928" indent="-291464" lvl="1">
              <a:lnSpc>
                <a:spcPts val="4049"/>
              </a:lnSpc>
              <a:buAutoNum type="arabicPeriod" startAt="1"/>
            </a:pPr>
            <a:r>
              <a:rPr lang="en-US" b="true" sz="2699">
                <a:solidFill>
                  <a:srgbClr val="000000"/>
                </a:solidFill>
                <a:latin typeface="Nyutro Sans Bold"/>
                <a:ea typeface="Nyutro Sans Bold"/>
                <a:cs typeface="Nyutro Sans Bold"/>
                <a:sym typeface="Nyutro Sans Bold"/>
              </a:rPr>
              <a:t>Nút gốc (Root Node):</a:t>
            </a:r>
            <a:r>
              <a:rPr lang="en-US" sz="2699">
                <a:solidFill>
                  <a:srgbClr val="000000"/>
                </a:solidFill>
                <a:latin typeface="Nyutro Sans"/>
                <a:ea typeface="Nyutro Sans"/>
                <a:cs typeface="Nyutro Sans"/>
                <a:sym typeface="Nyutro Sans"/>
              </a:rPr>
              <a:t> Chứa toàn bộ dữ liệu mẫu.</a:t>
            </a:r>
          </a:p>
          <a:p>
            <a:pPr algn="l" marL="582928" indent="-291464" lvl="1">
              <a:lnSpc>
                <a:spcPts val="4049"/>
              </a:lnSpc>
              <a:buAutoNum type="arabicPeriod" startAt="1"/>
            </a:pPr>
            <a:r>
              <a:rPr lang="en-US" b="true" sz="2699">
                <a:solidFill>
                  <a:srgbClr val="000000"/>
                </a:solidFill>
                <a:latin typeface="Nyutro Sans Bold"/>
                <a:ea typeface="Nyutro Sans Bold"/>
                <a:cs typeface="Nyutro Sans Bold"/>
                <a:sym typeface="Nyutro Sans Bold"/>
              </a:rPr>
              <a:t>Phân chia (Splitting):</a:t>
            </a:r>
            <a:r>
              <a:rPr lang="en-US" sz="2699">
                <a:solidFill>
                  <a:srgbClr val="000000"/>
                </a:solidFill>
                <a:latin typeface="Nyutro Sans"/>
                <a:ea typeface="Nyutro Sans"/>
                <a:cs typeface="Nyutro Sans"/>
                <a:sym typeface="Nyutro Sans"/>
              </a:rPr>
              <a:t> Tại mỗi nút, thuật toán chọn ra thuộc tính (feature) tốt nhất để chia dữ liệu thành các nhóm đồng nhất hơn. Việc chọn thuộc tính dựa trên việc tối đa hóa Information Gain (Độ lợi thông tin) hoặc giảm thiểu Gini Impurity.</a:t>
            </a:r>
          </a:p>
          <a:p>
            <a:pPr algn="l" marL="582928" indent="-291464" lvl="1">
              <a:lnSpc>
                <a:spcPts val="4049"/>
              </a:lnSpc>
              <a:buAutoNum type="arabicPeriod" startAt="1"/>
            </a:pPr>
            <a:r>
              <a:rPr lang="en-US" b="true" sz="2699">
                <a:solidFill>
                  <a:srgbClr val="000000"/>
                </a:solidFill>
                <a:latin typeface="Nyutro Sans Bold"/>
                <a:ea typeface="Nyutro Sans Bold"/>
                <a:cs typeface="Nyutro Sans Bold"/>
                <a:sym typeface="Nyutro Sans Bold"/>
              </a:rPr>
              <a:t>Dừng lại</a:t>
            </a:r>
            <a:r>
              <a:rPr lang="en-US" sz="2699">
                <a:solidFill>
                  <a:srgbClr val="000000"/>
                </a:solidFill>
                <a:latin typeface="Nyutro Sans"/>
                <a:ea typeface="Nyutro Sans"/>
                <a:cs typeface="Nyutro Sans"/>
                <a:sym typeface="Nyutro Sans"/>
              </a:rPr>
              <a:t>: Quá trình phân chia lặp lại đệ quy cho đến khi đạt được tiêu chí dừng (như độ sâu tối đa của cây hoặc số lượng mẫu tối thiểu tại nút lá). Kết quả cuối cùng là các Nút lá (Leaf Node) đại diện cho nhãn dự đoán (trong bài toán phân loại) hoặc giá trị trung bình (trong bài toán hồi quy).</a:t>
            </a:r>
          </a:p>
          <a:p>
            <a:pPr algn="l">
              <a:lnSpc>
                <a:spcPts val="404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3352800" y="3752850"/>
            <a:ext cx="11582400" cy="2305050"/>
          </a:xfrm>
          <a:prstGeom prst="rect">
            <a:avLst/>
          </a:prstGeom>
        </p:spPr>
        <p:txBody>
          <a:bodyPr anchor="t" rtlCol="false" tIns="0" lIns="0" bIns="0" rIns="0">
            <a:spAutoFit/>
          </a:bodyPr>
          <a:lstStyle/>
          <a:p>
            <a:pPr algn="ctr">
              <a:lnSpc>
                <a:spcPts val="16800"/>
              </a:lnSpc>
              <a:spcBef>
                <a:spcPct val="0"/>
              </a:spcBef>
            </a:pPr>
            <a:r>
              <a:rPr lang="en-US" b="true" sz="12000">
                <a:solidFill>
                  <a:srgbClr val="FEFEFE"/>
                </a:solidFill>
                <a:latin typeface="Nyutro Sans Bold"/>
                <a:ea typeface="Nyutro Sans Bold"/>
                <a:cs typeface="Nyutro Sans Bold"/>
                <a:sym typeface="Nyutro Sans Bold"/>
              </a:rPr>
              <a:t>RANDOM FOREST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8092" y="2277523"/>
            <a:ext cx="8115300" cy="4564856"/>
          </a:xfrm>
          <a:custGeom>
            <a:avLst/>
            <a:gdLst/>
            <a:ahLst/>
            <a:cxnLst/>
            <a:rect r="r" b="b" t="t" l="l"/>
            <a:pathLst>
              <a:path h="4564856" w="8115300">
                <a:moveTo>
                  <a:pt x="0" y="0"/>
                </a:moveTo>
                <a:lnTo>
                  <a:pt x="8115300" y="0"/>
                </a:lnTo>
                <a:lnTo>
                  <a:pt x="8115300" y="4564856"/>
                </a:lnTo>
                <a:lnTo>
                  <a:pt x="0" y="4564856"/>
                </a:lnTo>
                <a:lnTo>
                  <a:pt x="0" y="0"/>
                </a:lnTo>
                <a:close/>
              </a:path>
            </a:pathLst>
          </a:custGeom>
          <a:blipFill>
            <a:blip r:embed="rId2"/>
            <a:stretch>
              <a:fillRect l="0" t="0" r="0" b="0"/>
            </a:stretch>
          </a:blipFill>
        </p:spPr>
      </p:sp>
      <p:sp>
        <p:nvSpPr>
          <p:cNvPr name="TextBox 3" id="3"/>
          <p:cNvSpPr txBox="true"/>
          <p:nvPr/>
        </p:nvSpPr>
        <p:spPr>
          <a:xfrm rot="0">
            <a:off x="1028700" y="857250"/>
            <a:ext cx="9109049"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.3.3</a:t>
            </a:r>
            <a:r>
              <a:rPr lang="en-US" b="true" sz="4500">
                <a:solidFill>
                  <a:srgbClr val="000000"/>
                </a:solidFill>
                <a:latin typeface="Nyutro Sans Bold"/>
                <a:ea typeface="Nyutro Sans Bold"/>
                <a:cs typeface="Nyutro Sans Bold"/>
                <a:sym typeface="Nyutro Sans Bold"/>
              </a:rPr>
              <a:t> Random Forest:</a:t>
            </a:r>
          </a:p>
        </p:txBody>
      </p:sp>
      <p:sp>
        <p:nvSpPr>
          <p:cNvPr name="TextBox 4" id="4"/>
          <p:cNvSpPr txBox="true"/>
          <p:nvPr/>
        </p:nvSpPr>
        <p:spPr>
          <a:xfrm rot="0">
            <a:off x="1028700" y="2134648"/>
            <a:ext cx="8115300" cy="5462013"/>
          </a:xfrm>
          <a:prstGeom prst="rect">
            <a:avLst/>
          </a:prstGeom>
        </p:spPr>
        <p:txBody>
          <a:bodyPr anchor="t" rtlCol="false" tIns="0" lIns="0" bIns="0" rIns="0">
            <a:spAutoFit/>
          </a:bodyPr>
          <a:lstStyle/>
          <a:p>
            <a:pPr algn="l">
              <a:lnSpc>
                <a:spcPts val="4349"/>
              </a:lnSpc>
            </a:pPr>
            <a:r>
              <a:rPr lang="en-US" sz="2899">
                <a:solidFill>
                  <a:srgbClr val="000000"/>
                </a:solidFill>
                <a:latin typeface="Nyutro Sans"/>
                <a:ea typeface="Nyutro Sans"/>
                <a:cs typeface="Nyutro Sans"/>
                <a:sym typeface="Nyutro Sans"/>
              </a:rPr>
              <a:t>Random Forest, được đề xuất bởi Breiman (2001), là m</a:t>
            </a:r>
            <a:r>
              <a:rPr lang="en-US" sz="2899">
                <a:solidFill>
                  <a:srgbClr val="000000"/>
                </a:solidFill>
                <a:latin typeface="Nyutro Sans"/>
                <a:ea typeface="Nyutro Sans"/>
                <a:cs typeface="Nyutro Sans"/>
                <a:sym typeface="Nyutro Sans"/>
              </a:rPr>
              <a:t>ột phương pháp ensemble dựa trên tập hợp nhiều cây quyết định không tương quan. Thuật toán sử dụng kỹ thuật bootstrap sampling để tạo các tập huấn luyện khác nhau cho mỗi cây, đồng thời lựa chọn ngẫu nhiên một tập con đặc trưng tại mỗi nút chia. Cách tiếp cận này làm giảm sự phụ thuộc giữa các cây thành viên, từ đó cải thiện hiệu năng dự đoán và giảm overfitting so với các mô hình cây quyết định đơn lẻ.</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68217" y="1989085"/>
            <a:ext cx="8419327" cy="4209664"/>
          </a:xfrm>
          <a:custGeom>
            <a:avLst/>
            <a:gdLst/>
            <a:ahLst/>
            <a:cxnLst/>
            <a:rect r="r" b="b" t="t" l="l"/>
            <a:pathLst>
              <a:path h="4209664" w="8419327">
                <a:moveTo>
                  <a:pt x="0" y="0"/>
                </a:moveTo>
                <a:lnTo>
                  <a:pt x="8419328" y="0"/>
                </a:lnTo>
                <a:lnTo>
                  <a:pt x="8419328" y="4209664"/>
                </a:lnTo>
                <a:lnTo>
                  <a:pt x="0" y="4209664"/>
                </a:lnTo>
                <a:lnTo>
                  <a:pt x="0" y="0"/>
                </a:lnTo>
                <a:close/>
              </a:path>
            </a:pathLst>
          </a:custGeom>
          <a:blipFill>
            <a:blip r:embed="rId2"/>
            <a:stretch>
              <a:fillRect l="0" t="0" r="0" b="0"/>
            </a:stretch>
          </a:blipFill>
        </p:spPr>
      </p:sp>
      <p:sp>
        <p:nvSpPr>
          <p:cNvPr name="TextBox 3" id="3"/>
          <p:cNvSpPr txBox="true"/>
          <p:nvPr/>
        </p:nvSpPr>
        <p:spPr>
          <a:xfrm rot="0">
            <a:off x="1028700" y="857250"/>
            <a:ext cx="9109049"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.3.3</a:t>
            </a:r>
            <a:r>
              <a:rPr lang="en-US" b="true" sz="4500">
                <a:solidFill>
                  <a:srgbClr val="000000"/>
                </a:solidFill>
                <a:latin typeface="Nyutro Sans Bold"/>
                <a:ea typeface="Nyutro Sans Bold"/>
                <a:cs typeface="Nyutro Sans Bold"/>
                <a:sym typeface="Nyutro Sans Bold"/>
              </a:rPr>
              <a:t> Random Forest:</a:t>
            </a:r>
          </a:p>
        </p:txBody>
      </p:sp>
      <p:sp>
        <p:nvSpPr>
          <p:cNvPr name="TextBox 4" id="4"/>
          <p:cNvSpPr txBox="true"/>
          <p:nvPr/>
        </p:nvSpPr>
        <p:spPr>
          <a:xfrm rot="0">
            <a:off x="1028700" y="1855735"/>
            <a:ext cx="8115300" cy="8611862"/>
          </a:xfrm>
          <a:prstGeom prst="rect">
            <a:avLst/>
          </a:prstGeom>
        </p:spPr>
        <p:txBody>
          <a:bodyPr anchor="t" rtlCol="false" tIns="0" lIns="0" bIns="0" rIns="0">
            <a:spAutoFit/>
          </a:bodyPr>
          <a:lstStyle/>
          <a:p>
            <a:pPr algn="l">
              <a:lnSpc>
                <a:spcPts val="4049"/>
              </a:lnSpc>
            </a:pPr>
            <a:r>
              <a:rPr lang="en-US" sz="2699">
                <a:solidFill>
                  <a:srgbClr val="000000"/>
                </a:solidFill>
                <a:latin typeface="Nyutro Sans"/>
                <a:ea typeface="Nyutro Sans"/>
                <a:cs typeface="Nyutro Sans"/>
                <a:sym typeface="Nyutro Sans"/>
              </a:rPr>
              <a:t>Random Forest là một thuật toán thu</a:t>
            </a:r>
            <a:r>
              <a:rPr lang="en-US" sz="2699">
                <a:solidFill>
                  <a:srgbClr val="000000"/>
                </a:solidFill>
                <a:latin typeface="Nyutro Sans"/>
                <a:ea typeface="Nyutro Sans"/>
                <a:cs typeface="Nyutro Sans"/>
                <a:sym typeface="Nyutro Sans"/>
              </a:rPr>
              <a:t>ộc nhóm Ensemble Learning (Học tập hợp), cụ thể là sử dụng kỹ thuật Bagging (Bootstrap Aggregation). Thay vì dựa vào một cây quyết định duy nhất (dễ bị nhiễu và overfitting), Random Forest tạo ra hàng trăm hoặc hàng nghìn cây quyết định.</a:t>
            </a:r>
          </a:p>
          <a:p>
            <a:pPr algn="l" marL="582928" indent="-291464" lvl="1">
              <a:lnSpc>
                <a:spcPts val="4049"/>
              </a:lnSpc>
              <a:buFont typeface="Arial"/>
              <a:buChar char="•"/>
            </a:pPr>
            <a:r>
              <a:rPr lang="en-US" sz="2699">
                <a:solidFill>
                  <a:srgbClr val="000000"/>
                </a:solidFill>
                <a:latin typeface="Nyutro Sans"/>
                <a:ea typeface="Nyutro Sans"/>
                <a:cs typeface="Nyutro Sans"/>
                <a:sym typeface="Nyutro Sans"/>
              </a:rPr>
              <a:t>Tính ngẫu nhiên: Mỗi cây được xây dựng từ một mẫu ngẫu nhiên của tập dữ liệu huấn luyện (có lặp lại) và tại mỗi nút phân chia, chỉ một tập hợp ngẫu nhiên các đặc trưng (features) được xem xét.</a:t>
            </a:r>
          </a:p>
          <a:p>
            <a:pPr algn="l" marL="582928" indent="-291464" lvl="1">
              <a:lnSpc>
                <a:spcPts val="4049"/>
              </a:lnSpc>
              <a:buFont typeface="Arial"/>
              <a:buChar char="•"/>
            </a:pPr>
            <a:r>
              <a:rPr lang="en-US" sz="2699">
                <a:solidFill>
                  <a:srgbClr val="000000"/>
                </a:solidFill>
                <a:latin typeface="Nyutro Sans"/>
                <a:ea typeface="Nyutro Sans"/>
                <a:cs typeface="Nyutro Sans"/>
                <a:sym typeface="Nyutro Sans"/>
              </a:rPr>
              <a:t>Kết hợp kết quả: Khi dự đoán dữ liệu mới, Random Forest tổng hợp kết quả từ tất cả các cây con. Sự đa dạng giữa các cây giúp mô hình tổng thể ổn định hơn, chính xác hơn và mạnh mẽ hơn trước nhiễu.</a:t>
            </a:r>
          </a:p>
          <a:p>
            <a:pPr algn="l">
              <a:lnSpc>
                <a:spcPts val="404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972032" y="2686050"/>
            <a:ext cx="14343936" cy="4438650"/>
          </a:xfrm>
          <a:prstGeom prst="rect">
            <a:avLst/>
          </a:prstGeom>
        </p:spPr>
        <p:txBody>
          <a:bodyPr anchor="t" rtlCol="false" tIns="0" lIns="0" bIns="0" rIns="0">
            <a:spAutoFit/>
          </a:bodyPr>
          <a:lstStyle/>
          <a:p>
            <a:pPr algn="ctr">
              <a:lnSpc>
                <a:spcPts val="16800"/>
              </a:lnSpc>
              <a:spcBef>
                <a:spcPct val="0"/>
              </a:spcBef>
            </a:pPr>
            <a:r>
              <a:rPr lang="en-US" sz="12000">
                <a:solidFill>
                  <a:srgbClr val="FEFEFE"/>
                </a:solidFill>
                <a:latin typeface="Nyutro Sans"/>
                <a:ea typeface="Nyutro Sans"/>
                <a:cs typeface="Nyutro Sans"/>
                <a:sym typeface="Nyutro Sans"/>
              </a:rPr>
              <a:t>KNN</a:t>
            </a:r>
          </a:p>
          <a:p>
            <a:pPr algn="ctr">
              <a:lnSpc>
                <a:spcPts val="16800"/>
              </a:lnSpc>
              <a:spcBef>
                <a:spcPct val="0"/>
              </a:spcBef>
            </a:pPr>
            <a:r>
              <a:rPr lang="en-US" sz="12000">
                <a:solidFill>
                  <a:srgbClr val="FEFEFE"/>
                </a:solidFill>
                <a:latin typeface="Nyutro Sans"/>
                <a:ea typeface="Nyutro Sans"/>
                <a:cs typeface="Nyutro Sans"/>
                <a:sym typeface="Nyutro Sans"/>
              </a:rPr>
              <a:t>(K-Nearest Neighbors)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99496" y="2426614"/>
            <a:ext cx="8459547" cy="4229774"/>
          </a:xfrm>
          <a:custGeom>
            <a:avLst/>
            <a:gdLst/>
            <a:ahLst/>
            <a:cxnLst/>
            <a:rect r="r" b="b" t="t" l="l"/>
            <a:pathLst>
              <a:path h="4229774" w="8459547">
                <a:moveTo>
                  <a:pt x="0" y="0"/>
                </a:moveTo>
                <a:lnTo>
                  <a:pt x="8459547" y="0"/>
                </a:lnTo>
                <a:lnTo>
                  <a:pt x="8459547" y="4229773"/>
                </a:lnTo>
                <a:lnTo>
                  <a:pt x="0" y="4229773"/>
                </a:lnTo>
                <a:lnTo>
                  <a:pt x="0" y="0"/>
                </a:lnTo>
                <a:close/>
              </a:path>
            </a:pathLst>
          </a:custGeom>
          <a:blipFill>
            <a:blip r:embed="rId2"/>
            <a:stretch>
              <a:fillRect l="0" t="0" r="0" b="0"/>
            </a:stretch>
          </a:blipFill>
        </p:spPr>
      </p:sp>
      <p:sp>
        <p:nvSpPr>
          <p:cNvPr name="TextBox 3" id="3"/>
          <p:cNvSpPr txBox="true"/>
          <p:nvPr/>
        </p:nvSpPr>
        <p:spPr>
          <a:xfrm rot="0">
            <a:off x="1028700" y="857250"/>
            <a:ext cx="8270796"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.3.4</a:t>
            </a:r>
            <a:r>
              <a:rPr lang="en-US" b="true" sz="4500">
                <a:solidFill>
                  <a:srgbClr val="000000"/>
                </a:solidFill>
                <a:latin typeface="Nyutro Sans Bold"/>
                <a:ea typeface="Nyutro Sans Bold"/>
                <a:cs typeface="Nyutro Sans Bold"/>
                <a:sym typeface="Nyutro Sans Bold"/>
              </a:rPr>
              <a:t> KNN (K-Nearest Neighbors):</a:t>
            </a:r>
          </a:p>
        </p:txBody>
      </p:sp>
      <p:sp>
        <p:nvSpPr>
          <p:cNvPr name="TextBox 4" id="4"/>
          <p:cNvSpPr txBox="true"/>
          <p:nvPr/>
        </p:nvSpPr>
        <p:spPr>
          <a:xfrm rot="0">
            <a:off x="1028700" y="2293264"/>
            <a:ext cx="8115300" cy="3699207"/>
          </a:xfrm>
          <a:prstGeom prst="rect">
            <a:avLst/>
          </a:prstGeom>
        </p:spPr>
        <p:txBody>
          <a:bodyPr anchor="t" rtlCol="false" tIns="0" lIns="0" bIns="0" rIns="0">
            <a:spAutoFit/>
          </a:bodyPr>
          <a:lstStyle/>
          <a:p>
            <a:pPr algn="l">
              <a:lnSpc>
                <a:spcPts val="3600"/>
              </a:lnSpc>
            </a:pPr>
            <a:r>
              <a:rPr lang="en-US" sz="2400">
                <a:solidFill>
                  <a:srgbClr val="000000"/>
                </a:solidFill>
                <a:latin typeface="Nyutro Sans"/>
                <a:ea typeface="Nyutro Sans"/>
                <a:cs typeface="Nyutro Sans"/>
                <a:sym typeface="Nyutro Sans"/>
              </a:rPr>
              <a:t>K-</a:t>
            </a:r>
            <a:r>
              <a:rPr lang="en-US" sz="2400">
                <a:solidFill>
                  <a:srgbClr val="000000"/>
                </a:solidFill>
                <a:latin typeface="Nyutro Sans"/>
                <a:ea typeface="Nyutro Sans"/>
                <a:cs typeface="Nyutro Sans"/>
                <a:sym typeface="Nyutro Sans"/>
              </a:rPr>
              <a:t>Nearest Neighbors (KNN) là một thuật toán học máy dựa trên instance, trong đó quá trình dự đoán không yêu cầu huấn luyện mô hình rõ ràng. Thuật toán phân loại một điểm dữ liệu mới bằng cách xác định K điểm dữ liệu gần nhất theo một thước đo khoảng cách nhất định (như Euclidean), sau đó gán nhãn theo nguyên tắc bỏ phiếu đa số. Hiệu năng của KNN phụ thuộc mạnh vào giá trị K và cách chuẩn hóa dữ liệu đầu vào.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99496" y="2035145"/>
            <a:ext cx="8459547" cy="4229774"/>
          </a:xfrm>
          <a:custGeom>
            <a:avLst/>
            <a:gdLst/>
            <a:ahLst/>
            <a:cxnLst/>
            <a:rect r="r" b="b" t="t" l="l"/>
            <a:pathLst>
              <a:path h="4229774" w="8459547">
                <a:moveTo>
                  <a:pt x="0" y="0"/>
                </a:moveTo>
                <a:lnTo>
                  <a:pt x="8459547" y="0"/>
                </a:lnTo>
                <a:lnTo>
                  <a:pt x="8459547" y="4229774"/>
                </a:lnTo>
                <a:lnTo>
                  <a:pt x="0" y="4229774"/>
                </a:lnTo>
                <a:lnTo>
                  <a:pt x="0" y="0"/>
                </a:lnTo>
                <a:close/>
              </a:path>
            </a:pathLst>
          </a:custGeom>
          <a:blipFill>
            <a:blip r:embed="rId2"/>
            <a:stretch>
              <a:fillRect l="0" t="0" r="0" b="0"/>
            </a:stretch>
          </a:blipFill>
        </p:spPr>
      </p:sp>
      <p:sp>
        <p:nvSpPr>
          <p:cNvPr name="TextBox 3" id="3"/>
          <p:cNvSpPr txBox="true"/>
          <p:nvPr/>
        </p:nvSpPr>
        <p:spPr>
          <a:xfrm rot="0">
            <a:off x="1028700" y="857250"/>
            <a:ext cx="8270796"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.3.4</a:t>
            </a:r>
            <a:r>
              <a:rPr lang="en-US" b="true" sz="4500">
                <a:solidFill>
                  <a:srgbClr val="000000"/>
                </a:solidFill>
                <a:latin typeface="Nyutro Sans Bold"/>
                <a:ea typeface="Nyutro Sans Bold"/>
                <a:cs typeface="Nyutro Sans Bold"/>
                <a:sym typeface="Nyutro Sans Bold"/>
              </a:rPr>
              <a:t> KNN (K-Nearest Neighbors):</a:t>
            </a:r>
          </a:p>
        </p:txBody>
      </p:sp>
      <p:sp>
        <p:nvSpPr>
          <p:cNvPr name="TextBox 4" id="4"/>
          <p:cNvSpPr txBox="true"/>
          <p:nvPr/>
        </p:nvSpPr>
        <p:spPr>
          <a:xfrm rot="0">
            <a:off x="1028700" y="1901795"/>
            <a:ext cx="8115300" cy="7356505"/>
          </a:xfrm>
          <a:prstGeom prst="rect">
            <a:avLst/>
          </a:prstGeom>
        </p:spPr>
        <p:txBody>
          <a:bodyPr anchor="t" rtlCol="false" tIns="0" lIns="0" bIns="0" rIns="0">
            <a:spAutoFit/>
          </a:bodyPr>
          <a:lstStyle/>
          <a:p>
            <a:pPr algn="l">
              <a:lnSpc>
                <a:spcPts val="3600"/>
              </a:lnSpc>
            </a:pPr>
            <a:r>
              <a:rPr lang="en-US" sz="2400">
                <a:solidFill>
                  <a:srgbClr val="000000"/>
                </a:solidFill>
                <a:latin typeface="Nyutro Sans"/>
                <a:ea typeface="Nyutro Sans"/>
                <a:cs typeface="Nyutro Sans"/>
                <a:sym typeface="Nyutro Sans"/>
              </a:rPr>
              <a:t>K-</a:t>
            </a:r>
            <a:r>
              <a:rPr lang="en-US" sz="2400">
                <a:solidFill>
                  <a:srgbClr val="000000"/>
                </a:solidFill>
                <a:latin typeface="Nyutro Sans"/>
                <a:ea typeface="Nyutro Sans"/>
                <a:cs typeface="Nyutro Sans"/>
                <a:sym typeface="Nyutro Sans"/>
              </a:rPr>
              <a:t>Nearest Neighbors là một thuật toán phi tham số (non-parametric). Điểm đặc biệt của KNN là nó không học một hàm phân biệt hay ranh giới cụ thể trong giai đoạn huấn luyện. Thay vào đó, nó ghi nhớ toàn bộ tập dữ liệu.</a:t>
            </a:r>
          </a:p>
          <a:p>
            <a:pPr algn="l">
              <a:lnSpc>
                <a:spcPts val="3600"/>
              </a:lnSpc>
            </a:pPr>
            <a:r>
              <a:rPr lang="en-US" sz="2400">
                <a:solidFill>
                  <a:srgbClr val="000000"/>
                </a:solidFill>
                <a:latin typeface="Nyutro Sans"/>
                <a:ea typeface="Nyutro Sans"/>
                <a:cs typeface="Nyutro Sans"/>
                <a:sym typeface="Nyutro Sans"/>
              </a:rPr>
              <a:t>Khi có một điểm dữ liệu mới cần dự đoán:</a:t>
            </a:r>
          </a:p>
          <a:p>
            <a:pPr algn="l" marL="518160" indent="-259080" lvl="1">
              <a:lnSpc>
                <a:spcPts val="3600"/>
              </a:lnSpc>
              <a:buAutoNum type="arabicPeriod" startAt="1"/>
            </a:pPr>
            <a:r>
              <a:rPr lang="en-US" sz="2400">
                <a:solidFill>
                  <a:srgbClr val="000000"/>
                </a:solidFill>
                <a:latin typeface="Nyutro Sans"/>
                <a:ea typeface="Nyutro Sans"/>
                <a:cs typeface="Nyutro Sans"/>
                <a:sym typeface="Nyutro Sans"/>
              </a:rPr>
              <a:t>Thuật toán tính toán khoảng cách giữa điểm mới này với tất cả các điểm trong cơ sở dữ liệu (sử dụng công thức khoảng cách Euclidean, Manhattan, hoặc Minkowski).</a:t>
            </a:r>
          </a:p>
          <a:p>
            <a:pPr algn="l" marL="518160" indent="-259080" lvl="1">
              <a:lnSpc>
                <a:spcPts val="3600"/>
              </a:lnSpc>
              <a:buAutoNum type="arabicPeriod" startAt="1"/>
            </a:pPr>
            <a:r>
              <a:rPr lang="en-US" sz="2400">
                <a:solidFill>
                  <a:srgbClr val="000000"/>
                </a:solidFill>
                <a:latin typeface="Nyutro Sans"/>
                <a:ea typeface="Nyutro Sans"/>
                <a:cs typeface="Nyutro Sans"/>
                <a:sym typeface="Nyutro Sans"/>
              </a:rPr>
              <a:t>Nó xác định $K$ điểm dữ liệu có khoảng cách gần nhất.</a:t>
            </a:r>
          </a:p>
          <a:p>
            <a:pPr algn="l" marL="518160" indent="-259080" lvl="1">
              <a:lnSpc>
                <a:spcPts val="3600"/>
              </a:lnSpc>
              <a:buAutoNum type="arabicPeriod" startAt="1"/>
            </a:pPr>
            <a:r>
              <a:rPr lang="en-US" sz="2400">
                <a:solidFill>
                  <a:srgbClr val="000000"/>
                </a:solidFill>
                <a:latin typeface="Nyutro Sans"/>
                <a:ea typeface="Nyutro Sans"/>
                <a:cs typeface="Nyutro Sans"/>
                <a:sym typeface="Nyutro Sans"/>
              </a:rPr>
              <a:t>Trong bài toán phân loại: Nó gán nhãn cho điểm mới theo nguyên tắc đa số (nhãn nào phổ biến nhất trong $K$ láng giềng sẽ được chọn).</a:t>
            </a:r>
          </a:p>
          <a:p>
            <a:pPr algn="l" marL="518160" indent="-259080" lvl="1">
              <a:lnSpc>
                <a:spcPts val="3600"/>
              </a:lnSpc>
              <a:buAutoNum type="arabicPeriod" startAt="1"/>
            </a:pPr>
            <a:r>
              <a:rPr lang="en-US" sz="2400">
                <a:solidFill>
                  <a:srgbClr val="000000"/>
                </a:solidFill>
                <a:latin typeface="Nyutro Sans"/>
                <a:ea typeface="Nyutro Sans"/>
                <a:cs typeface="Nyutro Sans"/>
                <a:sym typeface="Nyutro Sans"/>
              </a:rPr>
              <a:t>Việc lựa chọn giá trị $K$ rất quan trọng: $K$ quá nhỏ dễ bị nhiễu, $K$ quá lớn có thể làm mất đi các đặc trưng cục bộ quan trọng.</a:t>
            </a:r>
          </a:p>
          <a:p>
            <a:pPr algn="l">
              <a:lnSpc>
                <a:spcPts val="360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891795"/>
            <a:ext cx="10783298" cy="5076848"/>
          </a:xfrm>
          <a:prstGeom prst="rect">
            <a:avLst/>
          </a:prstGeom>
        </p:spPr>
        <p:txBody>
          <a:bodyPr anchor="t" rtlCol="false" tIns="0" lIns="0" bIns="0" rIns="0">
            <a:spAutoFit/>
          </a:bodyPr>
          <a:lstStyle/>
          <a:p>
            <a:pPr algn="ctr">
              <a:lnSpc>
                <a:spcPts val="12910"/>
              </a:lnSpc>
            </a:pPr>
            <a:r>
              <a:rPr lang="en-US" b="true" sz="10007" spc="680">
                <a:solidFill>
                  <a:srgbClr val="000000"/>
                </a:solidFill>
                <a:latin typeface="Nyutro Sans Heavy"/>
                <a:ea typeface="Nyutro Sans Heavy"/>
                <a:cs typeface="Nyutro Sans Heavy"/>
                <a:sym typeface="Nyutro Sans Heavy"/>
              </a:rPr>
              <a:t>PHẦN 3: </a:t>
            </a:r>
          </a:p>
          <a:p>
            <a:pPr algn="ctr" marL="0" indent="0" lvl="0">
              <a:lnSpc>
                <a:spcPts val="12910"/>
              </a:lnSpc>
            </a:pPr>
            <a:r>
              <a:rPr lang="en-US" b="true" sz="10007" spc="680">
                <a:solidFill>
                  <a:srgbClr val="000000"/>
                </a:solidFill>
                <a:latin typeface="Nyutro Sans Heavy"/>
                <a:ea typeface="Nyutro Sans Heavy"/>
                <a:cs typeface="Nyutro Sans Heavy"/>
                <a:sym typeface="Nyutro Sans Heavy"/>
              </a:rPr>
              <a:t>THỰC HIỆN VÀ KẾT QUẢ</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01114" y="1677640"/>
            <a:ext cx="6848608" cy="6223673"/>
          </a:xfrm>
          <a:custGeom>
            <a:avLst/>
            <a:gdLst/>
            <a:ahLst/>
            <a:cxnLst/>
            <a:rect r="r" b="b" t="t" l="l"/>
            <a:pathLst>
              <a:path h="6223673" w="6848608">
                <a:moveTo>
                  <a:pt x="0" y="0"/>
                </a:moveTo>
                <a:lnTo>
                  <a:pt x="6848608" y="0"/>
                </a:lnTo>
                <a:lnTo>
                  <a:pt x="6848608" y="6223672"/>
                </a:lnTo>
                <a:lnTo>
                  <a:pt x="0" y="6223672"/>
                </a:lnTo>
                <a:lnTo>
                  <a:pt x="0" y="0"/>
                </a:lnTo>
                <a:close/>
              </a:path>
            </a:pathLst>
          </a:custGeom>
          <a:blipFill>
            <a:blip r:embed="rId2"/>
            <a:stretch>
              <a:fillRect l="0" t="0" r="0" b="0"/>
            </a:stretch>
          </a:blipFill>
        </p:spPr>
      </p:sp>
      <p:sp>
        <p:nvSpPr>
          <p:cNvPr name="TextBox 3" id="3"/>
          <p:cNvSpPr txBox="true"/>
          <p:nvPr/>
        </p:nvSpPr>
        <p:spPr>
          <a:xfrm rot="0">
            <a:off x="666750" y="754954"/>
            <a:ext cx="7251200" cy="647700"/>
          </a:xfrm>
          <a:prstGeom prst="rect">
            <a:avLst/>
          </a:prstGeom>
        </p:spPr>
        <p:txBody>
          <a:bodyPr anchor="t" rtlCol="false" tIns="0" lIns="0" bIns="0" rIns="0">
            <a:spAutoFit/>
          </a:bodyPr>
          <a:lstStyle/>
          <a:p>
            <a:pPr algn="l" marL="0" indent="0" lvl="0">
              <a:lnSpc>
                <a:spcPts val="4049"/>
              </a:lnSpc>
              <a:spcBef>
                <a:spcPct val="0"/>
              </a:spcBef>
            </a:pPr>
            <a:r>
              <a:rPr lang="en-US" b="true" sz="4499" spc="-44">
                <a:solidFill>
                  <a:srgbClr val="000000"/>
                </a:solidFill>
                <a:latin typeface="Nyutro Sans Heavy"/>
                <a:ea typeface="Nyutro Sans Heavy"/>
                <a:cs typeface="Nyutro Sans Heavy"/>
                <a:sym typeface="Nyutro Sans Heavy"/>
              </a:rPr>
              <a:t>LỜI</a:t>
            </a:r>
            <a:r>
              <a:rPr lang="en-US" b="true" sz="4499" spc="-44" strike="noStrike" u="none">
                <a:solidFill>
                  <a:srgbClr val="000000"/>
                </a:solidFill>
                <a:latin typeface="Nyutro Sans Heavy"/>
                <a:ea typeface="Nyutro Sans Heavy"/>
                <a:cs typeface="Nyutro Sans Heavy"/>
                <a:sym typeface="Nyutro Sans Heavy"/>
              </a:rPr>
              <a:t> </a:t>
            </a:r>
            <a:r>
              <a:rPr lang="en-US" b="true" sz="4499" spc="-44" strike="noStrike" u="none">
                <a:solidFill>
                  <a:srgbClr val="000000"/>
                </a:solidFill>
                <a:latin typeface="Nyutro Sans Heavy"/>
                <a:ea typeface="Nyutro Sans Heavy"/>
                <a:cs typeface="Nyutro Sans Heavy"/>
                <a:sym typeface="Nyutro Sans Heavy"/>
              </a:rPr>
              <a:t>MỞ ĐẦU:</a:t>
            </a:r>
          </a:p>
        </p:txBody>
      </p:sp>
      <p:sp>
        <p:nvSpPr>
          <p:cNvPr name="TextBox 4" id="4"/>
          <p:cNvSpPr txBox="true"/>
          <p:nvPr/>
        </p:nvSpPr>
        <p:spPr>
          <a:xfrm rot="0">
            <a:off x="921467" y="1572865"/>
            <a:ext cx="7875816" cy="591121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Nyutro Sans"/>
                <a:ea typeface="Nyutro Sans"/>
                <a:cs typeface="Nyutro Sans"/>
                <a:sym typeface="Nyutro Sans"/>
              </a:rPr>
              <a:t>Tr</a:t>
            </a:r>
            <a:r>
              <a:rPr lang="en-US" sz="2400">
                <a:solidFill>
                  <a:srgbClr val="000000"/>
                </a:solidFill>
                <a:latin typeface="Nyutro Sans"/>
                <a:ea typeface="Nyutro Sans"/>
                <a:cs typeface="Nyutro Sans"/>
                <a:sym typeface="Nyutro Sans"/>
              </a:rPr>
              <a:t>ong thời đại công nghệ thông tin phát triển mạnh mẽ, việc lan truyền thông tin trên Internet trở nên phổ biến và nhanh chóng. Tuy nhiên, điều này cũng kéo theo một vấn nạn nghiêm trọng– đó là sự xuất hiện của các tin tức giả mạo (Fake </a:t>
            </a:r>
            <a:r>
              <a:rPr lang="en-US" sz="2400">
                <a:solidFill>
                  <a:srgbClr val="000000"/>
                </a:solidFill>
                <a:latin typeface="Nyutro Sans"/>
                <a:ea typeface="Nyutro Sans"/>
                <a:cs typeface="Nyutro Sans"/>
                <a:sym typeface="Nyutro Sans"/>
              </a:rPr>
              <a:t>News). Các thông tin sai lệch có thể gây ra hậu quả tiêu cực đối với xã hội, chính trị, kinh tế và niềm tin của người dân. Vì vậy, việc phát triển một hệ thống có khả năng tự động phát hiện và phân loại tin giả là một nhu cầu cấp thiết. Đề tài “Phát hiện tin giả bằng xử lý ngôn ngữ tự nhiên nhằm mục đích nghiên cứu và áp dụng các kỹ thuật của Natural Language Processing (NLP) kết hợp với các môhình học máy (Machine Learning)” để xây dựng một mô hình có khả năng nhận diện tin thật và tin giả một cách chính xác.</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33425"/>
            <a:ext cx="8884325" cy="1461783"/>
          </a:xfrm>
          <a:prstGeom prst="rect">
            <a:avLst/>
          </a:prstGeom>
        </p:spPr>
        <p:txBody>
          <a:bodyPr anchor="t" rtlCol="false" tIns="0" lIns="0" bIns="0" rIns="0">
            <a:spAutoFit/>
          </a:bodyPr>
          <a:lstStyle/>
          <a:p>
            <a:pPr algn="ctr">
              <a:lnSpc>
                <a:spcPts val="10779"/>
              </a:lnSpc>
              <a:spcBef>
                <a:spcPct val="0"/>
              </a:spcBef>
            </a:pPr>
            <a:r>
              <a:rPr lang="en-US" sz="7699">
                <a:solidFill>
                  <a:srgbClr val="000000"/>
                </a:solidFill>
                <a:latin typeface="Nyutro Sans"/>
                <a:ea typeface="Nyutro Sans"/>
                <a:cs typeface="Nyutro Sans"/>
                <a:sym typeface="Nyutro Sans"/>
              </a:rPr>
              <a:t>a. Logist</a:t>
            </a:r>
            <a:r>
              <a:rPr lang="en-US" sz="7699">
                <a:solidFill>
                  <a:srgbClr val="000000"/>
                </a:solidFill>
                <a:latin typeface="Nyutro Sans"/>
                <a:ea typeface="Nyutro Sans"/>
                <a:cs typeface="Nyutro Sans"/>
                <a:sym typeface="Nyutro Sans"/>
              </a:rPr>
              <a:t>ic Regression</a:t>
            </a:r>
          </a:p>
        </p:txBody>
      </p:sp>
      <p:sp>
        <p:nvSpPr>
          <p:cNvPr name="TextBox 3" id="3"/>
          <p:cNvSpPr txBox="true"/>
          <p:nvPr/>
        </p:nvSpPr>
        <p:spPr>
          <a:xfrm rot="0">
            <a:off x="1028700" y="2061858"/>
            <a:ext cx="16230600" cy="630574"/>
          </a:xfrm>
          <a:prstGeom prst="rect">
            <a:avLst/>
          </a:prstGeom>
        </p:spPr>
        <p:txBody>
          <a:bodyPr anchor="t" rtlCol="false" tIns="0" lIns="0" bIns="0" rIns="0">
            <a:spAutoFit/>
          </a:bodyPr>
          <a:lstStyle/>
          <a:p>
            <a:pPr algn="ctr">
              <a:lnSpc>
                <a:spcPts val="4619"/>
              </a:lnSpc>
              <a:spcBef>
                <a:spcPct val="0"/>
              </a:spcBef>
            </a:pPr>
            <a:r>
              <a:rPr lang="en-US" sz="3299">
                <a:solidFill>
                  <a:srgbClr val="E95B67"/>
                </a:solidFill>
                <a:latin typeface="Nyutro Sans"/>
                <a:ea typeface="Nyutro Sans"/>
                <a:cs typeface="Nyutro Sans"/>
                <a:sym typeface="Nyutro Sans"/>
              </a:rPr>
              <a:t>Cấ</a:t>
            </a:r>
            <a:r>
              <a:rPr lang="en-US" sz="3299">
                <a:solidFill>
                  <a:srgbClr val="E95B67"/>
                </a:solidFill>
                <a:latin typeface="Nyutro Sans"/>
                <a:ea typeface="Nyutro Sans"/>
                <a:cs typeface="Nyutro Sans"/>
                <a:sym typeface="Nyutro Sans"/>
              </a:rPr>
              <a:t>u hình: Solver='saga', Class_weight='balanced' (cân bằng trọng số giữa tin thật và giả)</a:t>
            </a:r>
          </a:p>
        </p:txBody>
      </p:sp>
      <p:sp>
        <p:nvSpPr>
          <p:cNvPr name="Freeform 4" id="4"/>
          <p:cNvSpPr/>
          <p:nvPr/>
        </p:nvSpPr>
        <p:spPr>
          <a:xfrm flipH="false" flipV="false" rot="0">
            <a:off x="1028700" y="2886287"/>
            <a:ext cx="11395634" cy="6372013"/>
          </a:xfrm>
          <a:custGeom>
            <a:avLst/>
            <a:gdLst/>
            <a:ahLst/>
            <a:cxnLst/>
            <a:rect r="r" b="b" t="t" l="l"/>
            <a:pathLst>
              <a:path h="6372013" w="11395634">
                <a:moveTo>
                  <a:pt x="0" y="0"/>
                </a:moveTo>
                <a:lnTo>
                  <a:pt x="11395634" y="0"/>
                </a:lnTo>
                <a:lnTo>
                  <a:pt x="11395634" y="6372013"/>
                </a:lnTo>
                <a:lnTo>
                  <a:pt x="0" y="6372013"/>
                </a:lnTo>
                <a:lnTo>
                  <a:pt x="0" y="0"/>
                </a:lnTo>
                <a:close/>
              </a:path>
            </a:pathLst>
          </a:custGeom>
          <a:blipFill>
            <a:blip r:embed="rId2"/>
            <a:stretch>
              <a:fillRect l="0" t="-3276" r="0" b="-218"/>
            </a:stretch>
          </a:blipFill>
        </p:spPr>
      </p:sp>
      <p:sp>
        <p:nvSpPr>
          <p:cNvPr name="TextBox 5" id="5"/>
          <p:cNvSpPr txBox="true"/>
          <p:nvPr/>
        </p:nvSpPr>
        <p:spPr>
          <a:xfrm rot="0">
            <a:off x="12238123" y="3358497"/>
            <a:ext cx="6049877" cy="2713796"/>
          </a:xfrm>
          <a:prstGeom prst="rect">
            <a:avLst/>
          </a:prstGeom>
        </p:spPr>
        <p:txBody>
          <a:bodyPr anchor="t" rtlCol="false" tIns="0" lIns="0" bIns="0" rIns="0">
            <a:spAutoFit/>
          </a:bodyPr>
          <a:lstStyle/>
          <a:p>
            <a:pPr algn="l">
              <a:lnSpc>
                <a:spcPts val="5295"/>
              </a:lnSpc>
            </a:pPr>
            <a:r>
              <a:rPr lang="en-US" b="true" sz="3782">
                <a:solidFill>
                  <a:srgbClr val="000000"/>
                </a:solidFill>
                <a:latin typeface="Nyutro Sans Bold"/>
                <a:ea typeface="Nyutro Sans Bold"/>
                <a:cs typeface="Nyutro Sans Bold"/>
                <a:sym typeface="Nyutro Sans Bold"/>
              </a:rPr>
              <a:t>Kết</a:t>
            </a:r>
            <a:r>
              <a:rPr lang="en-US" b="true" sz="3782">
                <a:solidFill>
                  <a:srgbClr val="000000"/>
                </a:solidFill>
                <a:latin typeface="Nyutro Sans Bold"/>
                <a:ea typeface="Nyutro Sans Bold"/>
                <a:cs typeface="Nyutro Sans Bold"/>
                <a:sym typeface="Nyutro Sans Bold"/>
              </a:rPr>
              <a:t> quả:  </a:t>
            </a:r>
          </a:p>
          <a:p>
            <a:pPr algn="l">
              <a:lnSpc>
                <a:spcPts val="5295"/>
              </a:lnSpc>
            </a:pPr>
            <a:r>
              <a:rPr lang="en-US" sz="3782">
                <a:solidFill>
                  <a:srgbClr val="000000"/>
                </a:solidFill>
                <a:latin typeface="Nyutro Sans"/>
                <a:ea typeface="Nyutro Sans"/>
                <a:cs typeface="Nyutro Sans"/>
                <a:sym typeface="Nyutro Sans"/>
              </a:rPr>
              <a:t>Accuracy (Train): ~88.56% </a:t>
            </a:r>
          </a:p>
          <a:p>
            <a:pPr algn="l">
              <a:lnSpc>
                <a:spcPts val="5295"/>
              </a:lnSpc>
            </a:pPr>
            <a:r>
              <a:rPr lang="en-US" sz="3782">
                <a:solidFill>
                  <a:srgbClr val="000000"/>
                </a:solidFill>
                <a:latin typeface="Nyutro Sans"/>
                <a:ea typeface="Nyutro Sans"/>
                <a:cs typeface="Nyutro Sans"/>
                <a:sym typeface="Nyutro Sans"/>
              </a:rPr>
              <a:t>Accuracy (Test):~82.57% </a:t>
            </a:r>
          </a:p>
          <a:p>
            <a:pPr algn="l">
              <a:lnSpc>
                <a:spcPts val="5295"/>
              </a:lnSpc>
            </a:pPr>
            <a:r>
              <a:rPr lang="en-US" sz="3782">
                <a:solidFill>
                  <a:srgbClr val="000000"/>
                </a:solidFill>
                <a:latin typeface="Nyutro Sans"/>
                <a:ea typeface="Nyutro Sans"/>
                <a:cs typeface="Nyutro Sans"/>
                <a:sym typeface="Nyutro Sans"/>
              </a:rPr>
              <a:t>F1-Score (Test): ~83.00%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52475"/>
            <a:ext cx="7926284" cy="1337729"/>
          </a:xfrm>
          <a:prstGeom prst="rect">
            <a:avLst/>
          </a:prstGeom>
        </p:spPr>
        <p:txBody>
          <a:bodyPr anchor="t" rtlCol="false" tIns="0" lIns="0" bIns="0" rIns="0">
            <a:spAutoFit/>
          </a:bodyPr>
          <a:lstStyle/>
          <a:p>
            <a:pPr algn="ctr">
              <a:lnSpc>
                <a:spcPts val="9808"/>
              </a:lnSpc>
              <a:spcBef>
                <a:spcPct val="0"/>
              </a:spcBef>
            </a:pPr>
            <a:r>
              <a:rPr lang="en-US" sz="7006">
                <a:solidFill>
                  <a:srgbClr val="FFFFFF"/>
                </a:solidFill>
                <a:latin typeface="Nyutro Sans"/>
                <a:ea typeface="Nyutro Sans"/>
                <a:cs typeface="Nyutro Sans"/>
                <a:sym typeface="Nyutro Sans"/>
              </a:rPr>
              <a:t>b. Decis</a:t>
            </a:r>
            <a:r>
              <a:rPr lang="en-US" sz="7006">
                <a:solidFill>
                  <a:srgbClr val="FFFFFF"/>
                </a:solidFill>
                <a:latin typeface="Nyutro Sans"/>
                <a:ea typeface="Nyutro Sans"/>
                <a:cs typeface="Nyutro Sans"/>
                <a:sym typeface="Nyutro Sans"/>
              </a:rPr>
              <a:t>ion Tree</a:t>
            </a:r>
          </a:p>
        </p:txBody>
      </p:sp>
      <p:sp>
        <p:nvSpPr>
          <p:cNvPr name="TextBox 3" id="3"/>
          <p:cNvSpPr txBox="true"/>
          <p:nvPr/>
        </p:nvSpPr>
        <p:spPr>
          <a:xfrm rot="0">
            <a:off x="1028700" y="2004670"/>
            <a:ext cx="15095304" cy="916758"/>
          </a:xfrm>
          <a:prstGeom prst="rect">
            <a:avLst/>
          </a:prstGeom>
        </p:spPr>
        <p:txBody>
          <a:bodyPr anchor="t" rtlCol="false" tIns="0" lIns="0" bIns="0" rIns="0">
            <a:spAutoFit/>
          </a:bodyPr>
          <a:lstStyle/>
          <a:p>
            <a:pPr algn="l">
              <a:lnSpc>
                <a:spcPts val="6694"/>
              </a:lnSpc>
              <a:spcBef>
                <a:spcPct val="0"/>
              </a:spcBef>
            </a:pPr>
            <a:r>
              <a:rPr lang="en-US" sz="4781">
                <a:solidFill>
                  <a:srgbClr val="000000"/>
                </a:solidFill>
                <a:latin typeface="Nyutro Sans"/>
                <a:ea typeface="Nyutro Sans"/>
                <a:cs typeface="Nyutro Sans"/>
                <a:sym typeface="Nyutro Sans"/>
              </a:rPr>
              <a:t> </a:t>
            </a:r>
            <a:r>
              <a:rPr lang="en-US" sz="4781">
                <a:solidFill>
                  <a:srgbClr val="E95B67"/>
                </a:solidFill>
                <a:latin typeface="Nyutro Sans"/>
                <a:ea typeface="Nyutro Sans"/>
                <a:cs typeface="Nyutro Sans"/>
                <a:sym typeface="Nyutro Sans"/>
              </a:rPr>
              <a:t>Cấu hình: Sử dụng Class_weight='balanced'.</a:t>
            </a:r>
          </a:p>
        </p:txBody>
      </p:sp>
      <p:sp>
        <p:nvSpPr>
          <p:cNvPr name="TextBox 4" id="4"/>
          <p:cNvSpPr txBox="true"/>
          <p:nvPr/>
        </p:nvSpPr>
        <p:spPr>
          <a:xfrm rot="0">
            <a:off x="1028700" y="733425"/>
            <a:ext cx="6613732" cy="1461745"/>
          </a:xfrm>
          <a:prstGeom prst="rect">
            <a:avLst/>
          </a:prstGeom>
        </p:spPr>
        <p:txBody>
          <a:bodyPr anchor="t" rtlCol="false" tIns="0" lIns="0" bIns="0" rIns="0">
            <a:spAutoFit/>
          </a:bodyPr>
          <a:lstStyle/>
          <a:p>
            <a:pPr algn="ctr">
              <a:lnSpc>
                <a:spcPts val="10779"/>
              </a:lnSpc>
              <a:spcBef>
                <a:spcPct val="0"/>
              </a:spcBef>
            </a:pPr>
            <a:r>
              <a:rPr lang="en-US" sz="7699">
                <a:solidFill>
                  <a:srgbClr val="000000"/>
                </a:solidFill>
                <a:latin typeface="Nyutro Sans"/>
                <a:ea typeface="Nyutro Sans"/>
                <a:cs typeface="Nyutro Sans"/>
                <a:sym typeface="Nyutro Sans"/>
              </a:rPr>
              <a:t>b</a:t>
            </a:r>
            <a:r>
              <a:rPr lang="en-US" sz="7699">
                <a:solidFill>
                  <a:srgbClr val="000000"/>
                </a:solidFill>
                <a:latin typeface="Nyutro Sans"/>
                <a:ea typeface="Nyutro Sans"/>
                <a:cs typeface="Nyutro Sans"/>
                <a:sym typeface="Nyutro Sans"/>
              </a:rPr>
              <a:t>. Decision Tree</a:t>
            </a:r>
          </a:p>
        </p:txBody>
      </p:sp>
      <p:sp>
        <p:nvSpPr>
          <p:cNvPr name="Freeform 5" id="5"/>
          <p:cNvSpPr/>
          <p:nvPr/>
        </p:nvSpPr>
        <p:spPr>
          <a:xfrm flipH="false" flipV="false" rot="0">
            <a:off x="1028700" y="2921427"/>
            <a:ext cx="10796747" cy="6336873"/>
          </a:xfrm>
          <a:custGeom>
            <a:avLst/>
            <a:gdLst/>
            <a:ahLst/>
            <a:cxnLst/>
            <a:rect r="r" b="b" t="t" l="l"/>
            <a:pathLst>
              <a:path h="6336873" w="10796747">
                <a:moveTo>
                  <a:pt x="0" y="0"/>
                </a:moveTo>
                <a:lnTo>
                  <a:pt x="10796747" y="0"/>
                </a:lnTo>
                <a:lnTo>
                  <a:pt x="10796747" y="6336873"/>
                </a:lnTo>
                <a:lnTo>
                  <a:pt x="0" y="6336873"/>
                </a:lnTo>
                <a:lnTo>
                  <a:pt x="0" y="0"/>
                </a:lnTo>
                <a:close/>
              </a:path>
            </a:pathLst>
          </a:custGeom>
          <a:blipFill>
            <a:blip r:embed="rId2"/>
            <a:stretch>
              <a:fillRect l="0" t="0" r="0" b="0"/>
            </a:stretch>
          </a:blipFill>
        </p:spPr>
      </p:sp>
      <p:sp>
        <p:nvSpPr>
          <p:cNvPr name="TextBox 6" id="6"/>
          <p:cNvSpPr txBox="true"/>
          <p:nvPr/>
        </p:nvSpPr>
        <p:spPr>
          <a:xfrm rot="0">
            <a:off x="11825447" y="3350656"/>
            <a:ext cx="4769310" cy="1792844"/>
          </a:xfrm>
          <a:prstGeom prst="rect">
            <a:avLst/>
          </a:prstGeom>
        </p:spPr>
        <p:txBody>
          <a:bodyPr anchor="t" rtlCol="false" tIns="0" lIns="0" bIns="0" rIns="0">
            <a:spAutoFit/>
          </a:bodyPr>
          <a:lstStyle/>
          <a:p>
            <a:pPr algn="just">
              <a:lnSpc>
                <a:spcPts val="4609"/>
              </a:lnSpc>
            </a:pPr>
            <a:r>
              <a:rPr lang="en-US" b="true" sz="3292">
                <a:solidFill>
                  <a:srgbClr val="000000"/>
                </a:solidFill>
                <a:latin typeface="Nyutro Sans Bold"/>
                <a:ea typeface="Nyutro Sans Bold"/>
                <a:cs typeface="Nyutro Sans Bold"/>
                <a:sym typeface="Nyutro Sans Bold"/>
              </a:rPr>
              <a:t>Kết quả:</a:t>
            </a:r>
          </a:p>
          <a:p>
            <a:pPr algn="just">
              <a:lnSpc>
                <a:spcPts val="4609"/>
              </a:lnSpc>
              <a:spcBef>
                <a:spcPct val="0"/>
              </a:spcBef>
            </a:pPr>
            <a:r>
              <a:rPr lang="en-US" sz="3292">
                <a:solidFill>
                  <a:srgbClr val="000000"/>
                </a:solidFill>
                <a:latin typeface="Nyutro Sans"/>
                <a:ea typeface="Nyutro Sans"/>
                <a:cs typeface="Nyutro Sans"/>
                <a:sym typeface="Nyutro Sans"/>
              </a:rPr>
              <a:t>Accuracy (Train): ~99.37%</a:t>
            </a:r>
          </a:p>
          <a:p>
            <a:pPr algn="just">
              <a:lnSpc>
                <a:spcPts val="4609"/>
              </a:lnSpc>
              <a:spcBef>
                <a:spcPct val="0"/>
              </a:spcBef>
            </a:pPr>
            <a:r>
              <a:rPr lang="en-US" sz="3292">
                <a:solidFill>
                  <a:srgbClr val="000000"/>
                </a:solidFill>
                <a:latin typeface="Nyutro Sans"/>
                <a:ea typeface="Nyutro Sans"/>
                <a:cs typeface="Nyutro Sans"/>
                <a:sym typeface="Nyutro Sans"/>
              </a:rPr>
              <a:t>Accuracy (Test): ~77.48%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8802" y="3329217"/>
            <a:ext cx="9876840" cy="5929083"/>
          </a:xfrm>
          <a:custGeom>
            <a:avLst/>
            <a:gdLst/>
            <a:ahLst/>
            <a:cxnLst/>
            <a:rect r="r" b="b" t="t" l="l"/>
            <a:pathLst>
              <a:path h="5929083" w="9876840">
                <a:moveTo>
                  <a:pt x="0" y="0"/>
                </a:moveTo>
                <a:lnTo>
                  <a:pt x="9876840" y="0"/>
                </a:lnTo>
                <a:lnTo>
                  <a:pt x="9876840" y="5929083"/>
                </a:lnTo>
                <a:lnTo>
                  <a:pt x="0" y="5929083"/>
                </a:lnTo>
                <a:lnTo>
                  <a:pt x="0" y="0"/>
                </a:lnTo>
                <a:close/>
              </a:path>
            </a:pathLst>
          </a:custGeom>
          <a:blipFill>
            <a:blip r:embed="rId2"/>
            <a:stretch>
              <a:fillRect l="0" t="0" r="0" b="0"/>
            </a:stretch>
          </a:blipFill>
        </p:spPr>
      </p:sp>
      <p:sp>
        <p:nvSpPr>
          <p:cNvPr name="TextBox 3" id="3"/>
          <p:cNvSpPr txBox="true"/>
          <p:nvPr/>
        </p:nvSpPr>
        <p:spPr>
          <a:xfrm rot="0">
            <a:off x="1028700" y="790575"/>
            <a:ext cx="6620679" cy="1142623"/>
          </a:xfrm>
          <a:prstGeom prst="rect">
            <a:avLst/>
          </a:prstGeom>
        </p:spPr>
        <p:txBody>
          <a:bodyPr anchor="t" rtlCol="false" tIns="0" lIns="0" bIns="0" rIns="0">
            <a:spAutoFit/>
          </a:bodyPr>
          <a:lstStyle/>
          <a:p>
            <a:pPr algn="ctr">
              <a:lnSpc>
                <a:spcPts val="8358"/>
              </a:lnSpc>
              <a:spcBef>
                <a:spcPct val="0"/>
              </a:spcBef>
            </a:pPr>
            <a:r>
              <a:rPr lang="en-US" sz="5970">
                <a:solidFill>
                  <a:srgbClr val="000000"/>
                </a:solidFill>
                <a:latin typeface="Nyutro Sans"/>
                <a:ea typeface="Nyutro Sans"/>
                <a:cs typeface="Nyutro Sans"/>
                <a:sym typeface="Nyutro Sans"/>
              </a:rPr>
              <a:t>c.</a:t>
            </a:r>
            <a:r>
              <a:rPr lang="en-US" sz="5970">
                <a:solidFill>
                  <a:srgbClr val="000000"/>
                </a:solidFill>
                <a:latin typeface="Nyutro Sans"/>
                <a:ea typeface="Nyutro Sans"/>
                <a:cs typeface="Nyutro Sans"/>
                <a:sym typeface="Nyutro Sans"/>
              </a:rPr>
              <a:t> Random Forest</a:t>
            </a:r>
          </a:p>
        </p:txBody>
      </p:sp>
      <p:sp>
        <p:nvSpPr>
          <p:cNvPr name="TextBox 4" id="4"/>
          <p:cNvSpPr txBox="true"/>
          <p:nvPr/>
        </p:nvSpPr>
        <p:spPr>
          <a:xfrm rot="0">
            <a:off x="1428802" y="1876641"/>
            <a:ext cx="15830498" cy="1452575"/>
          </a:xfrm>
          <a:prstGeom prst="rect">
            <a:avLst/>
          </a:prstGeom>
        </p:spPr>
        <p:txBody>
          <a:bodyPr anchor="t" rtlCol="false" tIns="0" lIns="0" bIns="0" rIns="0">
            <a:spAutoFit/>
          </a:bodyPr>
          <a:lstStyle/>
          <a:p>
            <a:pPr algn="l">
              <a:lnSpc>
                <a:spcPts val="5507"/>
              </a:lnSpc>
              <a:spcBef>
                <a:spcPct val="0"/>
              </a:spcBef>
            </a:pPr>
            <a:r>
              <a:rPr lang="en-US" sz="3934">
                <a:solidFill>
                  <a:srgbClr val="E95B67"/>
                </a:solidFill>
                <a:latin typeface="Nyutro Sans"/>
                <a:ea typeface="Nyutro Sans"/>
                <a:cs typeface="Nyutro Sans"/>
                <a:sym typeface="Nyutro Sans"/>
              </a:rPr>
              <a:t>Cấu hình: n_est</a:t>
            </a:r>
            <a:r>
              <a:rPr lang="en-US" sz="3934">
                <a:solidFill>
                  <a:srgbClr val="E95B67"/>
                </a:solidFill>
                <a:latin typeface="Nyutro Sans"/>
                <a:ea typeface="Nyutro Sans"/>
                <a:cs typeface="Nyutro Sans"/>
                <a:sym typeface="Nyutro Sans"/>
              </a:rPr>
              <a:t>imators=200 (200 cây quyết định), min_samples_split=5, Class_weight='balanced'.</a:t>
            </a:r>
          </a:p>
        </p:txBody>
      </p:sp>
      <p:sp>
        <p:nvSpPr>
          <p:cNvPr name="TextBox 5" id="5"/>
          <p:cNvSpPr txBox="true"/>
          <p:nvPr/>
        </p:nvSpPr>
        <p:spPr>
          <a:xfrm rot="0">
            <a:off x="11305642" y="4041267"/>
            <a:ext cx="6000847" cy="2056477"/>
          </a:xfrm>
          <a:prstGeom prst="rect">
            <a:avLst/>
          </a:prstGeom>
        </p:spPr>
        <p:txBody>
          <a:bodyPr anchor="t" rtlCol="false" tIns="0" lIns="0" bIns="0" rIns="0">
            <a:spAutoFit/>
          </a:bodyPr>
          <a:lstStyle/>
          <a:p>
            <a:pPr algn="l">
              <a:lnSpc>
                <a:spcPts val="5300"/>
              </a:lnSpc>
              <a:spcBef>
                <a:spcPct val="0"/>
              </a:spcBef>
            </a:pPr>
            <a:r>
              <a:rPr lang="en-US" b="true" sz="3786">
                <a:solidFill>
                  <a:srgbClr val="000000"/>
                </a:solidFill>
                <a:latin typeface="Nyutro Sans Bold"/>
                <a:ea typeface="Nyutro Sans Bold"/>
                <a:cs typeface="Nyutro Sans Bold"/>
                <a:sym typeface="Nyutro Sans Bold"/>
              </a:rPr>
              <a:t>Kết</a:t>
            </a:r>
            <a:r>
              <a:rPr lang="en-US" b="true" sz="3786">
                <a:solidFill>
                  <a:srgbClr val="000000"/>
                </a:solidFill>
                <a:latin typeface="Nyutro Sans Bold"/>
                <a:ea typeface="Nyutro Sans Bold"/>
                <a:cs typeface="Nyutro Sans Bold"/>
                <a:sym typeface="Nyutro Sans Bold"/>
              </a:rPr>
              <a:t> quả: </a:t>
            </a:r>
          </a:p>
          <a:p>
            <a:pPr algn="ctr">
              <a:lnSpc>
                <a:spcPts val="5300"/>
              </a:lnSpc>
              <a:spcBef>
                <a:spcPct val="0"/>
              </a:spcBef>
            </a:pPr>
            <a:r>
              <a:rPr lang="en-US" sz="3786">
                <a:solidFill>
                  <a:srgbClr val="000000"/>
                </a:solidFill>
                <a:latin typeface="Nyutro Sans"/>
                <a:ea typeface="Nyutro Sans"/>
                <a:cs typeface="Nyutro Sans"/>
                <a:sym typeface="Nyutro Sans"/>
              </a:rPr>
              <a:t>Accuracy (Train): ~99.39% Accuracy (Test): ~83.58%</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906798"/>
            <a:ext cx="10633236" cy="6351502"/>
          </a:xfrm>
          <a:custGeom>
            <a:avLst/>
            <a:gdLst/>
            <a:ahLst/>
            <a:cxnLst/>
            <a:rect r="r" b="b" t="t" l="l"/>
            <a:pathLst>
              <a:path h="6351502" w="10633236">
                <a:moveTo>
                  <a:pt x="0" y="0"/>
                </a:moveTo>
                <a:lnTo>
                  <a:pt x="10633236" y="0"/>
                </a:lnTo>
                <a:lnTo>
                  <a:pt x="10633236" y="6351502"/>
                </a:lnTo>
                <a:lnTo>
                  <a:pt x="0" y="6351502"/>
                </a:lnTo>
                <a:lnTo>
                  <a:pt x="0" y="0"/>
                </a:lnTo>
                <a:close/>
              </a:path>
            </a:pathLst>
          </a:custGeom>
          <a:blipFill>
            <a:blip r:embed="rId2"/>
            <a:stretch>
              <a:fillRect l="0" t="0" r="0" b="0"/>
            </a:stretch>
          </a:blipFill>
        </p:spPr>
      </p:sp>
      <p:sp>
        <p:nvSpPr>
          <p:cNvPr name="TextBox 3" id="3"/>
          <p:cNvSpPr txBox="true"/>
          <p:nvPr/>
        </p:nvSpPr>
        <p:spPr>
          <a:xfrm rot="0">
            <a:off x="1028700" y="809625"/>
            <a:ext cx="9029301" cy="1091717"/>
          </a:xfrm>
          <a:prstGeom prst="rect">
            <a:avLst/>
          </a:prstGeom>
        </p:spPr>
        <p:txBody>
          <a:bodyPr anchor="t" rtlCol="false" tIns="0" lIns="0" bIns="0" rIns="0">
            <a:spAutoFit/>
          </a:bodyPr>
          <a:lstStyle/>
          <a:p>
            <a:pPr algn="ctr">
              <a:lnSpc>
                <a:spcPts val="8063"/>
              </a:lnSpc>
              <a:spcBef>
                <a:spcPct val="0"/>
              </a:spcBef>
            </a:pPr>
            <a:r>
              <a:rPr lang="en-US" sz="5759">
                <a:solidFill>
                  <a:srgbClr val="000000"/>
                </a:solidFill>
                <a:latin typeface="Nyutro Sans"/>
                <a:ea typeface="Nyutro Sans"/>
                <a:cs typeface="Nyutro Sans"/>
                <a:sym typeface="Nyutro Sans"/>
              </a:rPr>
              <a:t>d. KNN(K-Nearest Neighbors)</a:t>
            </a:r>
          </a:p>
        </p:txBody>
      </p:sp>
      <p:sp>
        <p:nvSpPr>
          <p:cNvPr name="TextBox 4" id="4"/>
          <p:cNvSpPr txBox="true"/>
          <p:nvPr/>
        </p:nvSpPr>
        <p:spPr>
          <a:xfrm rot="0">
            <a:off x="1028700" y="1720367"/>
            <a:ext cx="6169182" cy="865671"/>
          </a:xfrm>
          <a:prstGeom prst="rect">
            <a:avLst/>
          </a:prstGeom>
        </p:spPr>
        <p:txBody>
          <a:bodyPr anchor="t" rtlCol="false" tIns="0" lIns="0" bIns="0" rIns="0">
            <a:spAutoFit/>
          </a:bodyPr>
          <a:lstStyle/>
          <a:p>
            <a:pPr algn="ctr">
              <a:lnSpc>
                <a:spcPts val="6327"/>
              </a:lnSpc>
              <a:spcBef>
                <a:spcPct val="0"/>
              </a:spcBef>
            </a:pPr>
            <a:r>
              <a:rPr lang="en-US" sz="4519">
                <a:solidFill>
                  <a:srgbClr val="E95B67"/>
                </a:solidFill>
                <a:latin typeface="Nyutro Sans"/>
                <a:ea typeface="Nyutro Sans"/>
                <a:cs typeface="Nyutro Sans"/>
                <a:sym typeface="Nyutro Sans"/>
              </a:rPr>
              <a:t>Cấ</a:t>
            </a:r>
            <a:r>
              <a:rPr lang="en-US" sz="4519">
                <a:solidFill>
                  <a:srgbClr val="E95B67"/>
                </a:solidFill>
                <a:latin typeface="Nyutro Sans"/>
                <a:ea typeface="Nyutro Sans"/>
                <a:cs typeface="Nyutro Sans"/>
                <a:sym typeface="Nyutro Sans"/>
              </a:rPr>
              <a:t>u hình: n_neighbors=5.</a:t>
            </a:r>
          </a:p>
        </p:txBody>
      </p:sp>
      <p:sp>
        <p:nvSpPr>
          <p:cNvPr name="TextBox 5" id="5"/>
          <p:cNvSpPr txBox="true"/>
          <p:nvPr/>
        </p:nvSpPr>
        <p:spPr>
          <a:xfrm rot="0">
            <a:off x="12114146" y="3096129"/>
            <a:ext cx="6173854" cy="2047371"/>
          </a:xfrm>
          <a:prstGeom prst="rect">
            <a:avLst/>
          </a:prstGeom>
        </p:spPr>
        <p:txBody>
          <a:bodyPr anchor="t" rtlCol="false" tIns="0" lIns="0" bIns="0" rIns="0">
            <a:spAutoFit/>
          </a:bodyPr>
          <a:lstStyle/>
          <a:p>
            <a:pPr algn="l">
              <a:lnSpc>
                <a:spcPts val="5277"/>
              </a:lnSpc>
            </a:pPr>
            <a:r>
              <a:rPr lang="en-US" sz="3769" b="true">
                <a:solidFill>
                  <a:srgbClr val="000000"/>
                </a:solidFill>
                <a:latin typeface="Nyutro Sans Bold"/>
                <a:ea typeface="Nyutro Sans Bold"/>
                <a:cs typeface="Nyutro Sans Bold"/>
                <a:sym typeface="Nyutro Sans Bold"/>
              </a:rPr>
              <a:t>Kết quả: </a:t>
            </a:r>
          </a:p>
          <a:p>
            <a:pPr algn="l">
              <a:lnSpc>
                <a:spcPts val="5277"/>
              </a:lnSpc>
              <a:spcBef>
                <a:spcPct val="0"/>
              </a:spcBef>
            </a:pPr>
            <a:r>
              <a:rPr lang="en-US" sz="3769">
                <a:solidFill>
                  <a:srgbClr val="000000"/>
                </a:solidFill>
                <a:latin typeface="Nyutro Sans"/>
                <a:ea typeface="Nyutro Sans"/>
                <a:cs typeface="Nyutro Sans"/>
                <a:sym typeface="Nyutro Sans"/>
              </a:rPr>
              <a:t>Accuracy (Train): ~86.33% Accuracy (Test): ~80.44%</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243750" y="2184148"/>
          <a:ext cx="16015550" cy="7275621"/>
        </p:xfrm>
        <a:graphic>
          <a:graphicData uri="http://schemas.openxmlformats.org/drawingml/2006/table">
            <a:tbl>
              <a:tblPr/>
              <a:tblGrid>
                <a:gridCol w="3679586"/>
                <a:gridCol w="3150168"/>
                <a:gridCol w="3061932"/>
                <a:gridCol w="3061932"/>
                <a:gridCol w="3061932"/>
              </a:tblGrid>
              <a:tr h="1510520">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Mô hình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56250">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Logistic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0.8257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0.8376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0.8257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0.8300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5611">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Decision Tree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0.7748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0.7870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0.7748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0.7798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5611">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Random Forest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0.8358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0.8285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0.8358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0.8300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57629">
                <a:tc>
                  <a:txBody>
                    <a:bodyPr anchor="t" rtlCol="false"/>
                    <a:lstStyle/>
                    <a:p>
                      <a:pPr algn="ctr">
                        <a:lnSpc>
                          <a:spcPts val="3499"/>
                        </a:lnSpc>
                        <a:defRPr/>
                      </a:pPr>
                      <a:r>
                        <a:rPr lang="en-US" sz="2499" b="true">
                          <a:solidFill>
                            <a:srgbClr val="000000"/>
                          </a:solidFill>
                          <a:latin typeface="Nyutro Sans Bold"/>
                          <a:ea typeface="Nyutro Sans Bold"/>
                          <a:cs typeface="Nyutro Sans Bold"/>
                          <a:sym typeface="Nyutro Sans Bold"/>
                        </a:rPr>
                        <a:t>KNN(K Nearest Neighbors)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0.7972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0.8044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Noto Sans Bold"/>
                          <a:ea typeface="Noto Sans Bold"/>
                          <a:cs typeface="Noto Sans Bold"/>
                          <a:sym typeface="Noto Sans Bold"/>
                        </a:rPr>
                        <a:t>0.7999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28700" y="828675"/>
            <a:ext cx="16230600" cy="966259"/>
          </a:xfrm>
          <a:prstGeom prst="rect">
            <a:avLst/>
          </a:prstGeom>
        </p:spPr>
        <p:txBody>
          <a:bodyPr anchor="t" rtlCol="false" tIns="0" lIns="0" bIns="0" rIns="0">
            <a:spAutoFit/>
          </a:bodyPr>
          <a:lstStyle/>
          <a:p>
            <a:pPr algn="l">
              <a:lnSpc>
                <a:spcPts val="7115"/>
              </a:lnSpc>
              <a:spcBef>
                <a:spcPct val="0"/>
              </a:spcBef>
            </a:pPr>
            <a:r>
              <a:rPr lang="en-US" b="true" sz="5082">
                <a:solidFill>
                  <a:srgbClr val="000000"/>
                </a:solidFill>
                <a:latin typeface="Nyutro Sans Bold"/>
                <a:ea typeface="Nyutro Sans Bold"/>
                <a:cs typeface="Nyutro Sans Bold"/>
                <a:sym typeface="Nyutro Sans Bold"/>
              </a:rPr>
              <a:t>e.</a:t>
            </a:r>
            <a:r>
              <a:rPr lang="en-US" b="true" sz="5082">
                <a:solidFill>
                  <a:srgbClr val="000000"/>
                </a:solidFill>
                <a:latin typeface="Nyutro Sans Bold"/>
                <a:ea typeface="Nyutro Sans Bold"/>
                <a:cs typeface="Nyutro Sans Bold"/>
                <a:sym typeface="Nyutro Sans Bold"/>
              </a:rPr>
              <a:t> Bảng so sánh trên tập test:</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0393" y="2300073"/>
            <a:ext cx="17342741" cy="6587438"/>
          </a:xfrm>
          <a:custGeom>
            <a:avLst/>
            <a:gdLst/>
            <a:ahLst/>
            <a:cxnLst/>
            <a:rect r="r" b="b" t="t" l="l"/>
            <a:pathLst>
              <a:path h="6587438" w="17342741">
                <a:moveTo>
                  <a:pt x="0" y="0"/>
                </a:moveTo>
                <a:lnTo>
                  <a:pt x="17342742" y="0"/>
                </a:lnTo>
                <a:lnTo>
                  <a:pt x="17342742" y="6587438"/>
                </a:lnTo>
                <a:lnTo>
                  <a:pt x="0" y="6587438"/>
                </a:lnTo>
                <a:lnTo>
                  <a:pt x="0" y="0"/>
                </a:lnTo>
                <a:close/>
              </a:path>
            </a:pathLst>
          </a:custGeom>
          <a:blipFill>
            <a:blip r:embed="rId2"/>
            <a:stretch>
              <a:fillRect l="0" t="-998" r="0" b="-998"/>
            </a:stretch>
          </a:blipFill>
        </p:spPr>
      </p:sp>
      <p:sp>
        <p:nvSpPr>
          <p:cNvPr name="TextBox 3" id="3"/>
          <p:cNvSpPr txBox="true"/>
          <p:nvPr/>
        </p:nvSpPr>
        <p:spPr>
          <a:xfrm rot="0">
            <a:off x="773663" y="838200"/>
            <a:ext cx="16485637" cy="949730"/>
          </a:xfrm>
          <a:prstGeom prst="rect">
            <a:avLst/>
          </a:prstGeom>
        </p:spPr>
        <p:txBody>
          <a:bodyPr anchor="t" rtlCol="false" tIns="0" lIns="0" bIns="0" rIns="0">
            <a:spAutoFit/>
          </a:bodyPr>
          <a:lstStyle/>
          <a:p>
            <a:pPr algn="l">
              <a:lnSpc>
                <a:spcPts val="6975"/>
              </a:lnSpc>
              <a:spcBef>
                <a:spcPct val="0"/>
              </a:spcBef>
            </a:pPr>
            <a:r>
              <a:rPr lang="en-US" b="true" sz="4982">
                <a:solidFill>
                  <a:srgbClr val="000000"/>
                </a:solidFill>
                <a:latin typeface="Nyutro Sans Bold"/>
                <a:ea typeface="Nyutro Sans Bold"/>
                <a:cs typeface="Nyutro Sans Bold"/>
                <a:sym typeface="Nyutro Sans Bold"/>
              </a:rPr>
              <a:t>f. B</a:t>
            </a:r>
            <a:r>
              <a:rPr lang="en-US" b="true" sz="4982">
                <a:solidFill>
                  <a:srgbClr val="000000"/>
                </a:solidFill>
                <a:latin typeface="Nyutro Sans Bold"/>
                <a:ea typeface="Nyutro Sans Bold"/>
                <a:cs typeface="Nyutro Sans Bold"/>
                <a:sym typeface="Nyutro Sans Bold"/>
              </a:rPr>
              <a:t>iểu đồ so sánh 4 mô hình: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891795"/>
            <a:ext cx="10783298" cy="5076848"/>
          </a:xfrm>
          <a:prstGeom prst="rect">
            <a:avLst/>
          </a:prstGeom>
        </p:spPr>
        <p:txBody>
          <a:bodyPr anchor="t" rtlCol="false" tIns="0" lIns="0" bIns="0" rIns="0">
            <a:spAutoFit/>
          </a:bodyPr>
          <a:lstStyle/>
          <a:p>
            <a:pPr algn="ctr" marL="0" indent="0" lvl="0">
              <a:lnSpc>
                <a:spcPts val="12910"/>
              </a:lnSpc>
            </a:pPr>
            <a:r>
              <a:rPr lang="en-US" b="true" sz="10007" spc="680">
                <a:solidFill>
                  <a:srgbClr val="000000"/>
                </a:solidFill>
                <a:latin typeface="Nyutro Sans Heavy"/>
                <a:ea typeface="Nyutro Sans Heavy"/>
                <a:cs typeface="Nyutro Sans Heavy"/>
                <a:sym typeface="Nyutro Sans Heavy"/>
              </a:rPr>
              <a:t>PHẦN 4: ĐÁNH GIÁ VÀ THẢO LUẬN</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55939"/>
            <a:ext cx="16230600" cy="2056477"/>
          </a:xfrm>
          <a:prstGeom prst="rect">
            <a:avLst/>
          </a:prstGeom>
        </p:spPr>
        <p:txBody>
          <a:bodyPr anchor="t" rtlCol="false" tIns="0" lIns="0" bIns="0" rIns="0">
            <a:spAutoFit/>
          </a:bodyPr>
          <a:lstStyle/>
          <a:p>
            <a:pPr algn="l">
              <a:lnSpc>
                <a:spcPts val="5300"/>
              </a:lnSpc>
              <a:spcBef>
                <a:spcPct val="0"/>
              </a:spcBef>
            </a:pPr>
            <a:r>
              <a:rPr lang="en-US" b="true" sz="3786">
                <a:solidFill>
                  <a:srgbClr val="000000"/>
                </a:solidFill>
                <a:latin typeface="Nyutro Sans Bold"/>
                <a:ea typeface="Nyutro Sans Bold"/>
                <a:cs typeface="Nyutro Sans Bold"/>
                <a:sym typeface="Nyutro Sans Bold"/>
              </a:rPr>
              <a:t>Sau khi huấn luyện, mô hình phân loại văn bản được đánh giá độ chính xác dựa trên các chỉ số thống kê nhằm phản ánh khả năng dự đoán của mô hình</a:t>
            </a:r>
          </a:p>
        </p:txBody>
      </p:sp>
      <p:sp>
        <p:nvSpPr>
          <p:cNvPr name="TextBox 3" id="3"/>
          <p:cNvSpPr txBox="true"/>
          <p:nvPr/>
        </p:nvSpPr>
        <p:spPr>
          <a:xfrm rot="0">
            <a:off x="1028700" y="2919478"/>
            <a:ext cx="16230600" cy="6056869"/>
          </a:xfrm>
          <a:prstGeom prst="rect">
            <a:avLst/>
          </a:prstGeom>
        </p:spPr>
        <p:txBody>
          <a:bodyPr anchor="t" rtlCol="false" tIns="0" lIns="0" bIns="0" rIns="0">
            <a:spAutoFit/>
          </a:bodyPr>
          <a:lstStyle/>
          <a:p>
            <a:pPr algn="l" marL="818388" indent="-409194" lvl="1">
              <a:lnSpc>
                <a:spcPts val="5306"/>
              </a:lnSpc>
              <a:buFont typeface="Arial"/>
              <a:buChar char="•"/>
            </a:pPr>
            <a:r>
              <a:rPr lang="en-US" b="true" sz="3790">
                <a:solidFill>
                  <a:srgbClr val="000000"/>
                </a:solidFill>
                <a:latin typeface="Nyutro Sans Bold"/>
                <a:ea typeface="Nyutro Sans Bold"/>
                <a:cs typeface="Nyutro Sans Bold"/>
                <a:sym typeface="Nyutro Sans Bold"/>
              </a:rPr>
              <a:t>Precision (Đ</a:t>
            </a:r>
            <a:r>
              <a:rPr lang="en-US" b="true" sz="3790">
                <a:solidFill>
                  <a:srgbClr val="000000"/>
                </a:solidFill>
                <a:latin typeface="Nyutro Sans Bold"/>
                <a:ea typeface="Nyutro Sans Bold"/>
                <a:cs typeface="Nyutro Sans Bold"/>
                <a:sym typeface="Nyutro Sans Bold"/>
              </a:rPr>
              <a:t>ộ chính xác):</a:t>
            </a:r>
            <a:r>
              <a:rPr lang="en-US" sz="3790">
                <a:solidFill>
                  <a:srgbClr val="000000"/>
                </a:solidFill>
                <a:latin typeface="Nyutro Sans"/>
                <a:ea typeface="Nyutro Sans"/>
                <a:cs typeface="Nyutro Sans"/>
                <a:sym typeface="Nyutro Sans"/>
              </a:rPr>
              <a:t> cho biết trong số các văn bản mà mô hình dự đoán thuộc một lớp nào đó, có bao nhiêu văn bản thực sự thuộc lớp đó. Precision cao nghĩa là mô hình ít dự đoán sai dương tính</a:t>
            </a:r>
          </a:p>
          <a:p>
            <a:pPr algn="l" marL="818388" indent="-409194" lvl="1">
              <a:lnSpc>
                <a:spcPts val="5306"/>
              </a:lnSpc>
              <a:buFont typeface="Arial"/>
              <a:buChar char="•"/>
            </a:pPr>
            <a:r>
              <a:rPr lang="en-US" b="true" sz="3790">
                <a:solidFill>
                  <a:srgbClr val="000000"/>
                </a:solidFill>
                <a:latin typeface="Nyutro Sans Bold"/>
                <a:ea typeface="Nyutro Sans Bold"/>
                <a:cs typeface="Nyutro Sans Bold"/>
                <a:sym typeface="Nyutro Sans Bold"/>
              </a:rPr>
              <a:t>Recall (Độ bao phủ):</a:t>
            </a:r>
            <a:r>
              <a:rPr lang="en-US" sz="3790">
                <a:solidFill>
                  <a:srgbClr val="000000"/>
                </a:solidFill>
                <a:latin typeface="Nyutro Sans"/>
                <a:ea typeface="Nyutro Sans"/>
                <a:cs typeface="Nyutro Sans"/>
                <a:sym typeface="Nyutro Sans"/>
              </a:rPr>
              <a:t> cho biết trong số các văn bản thực sự thuộc một lớp, mô hình nhận diện được bao nhiêu. Recall cao nghĩa là mô hình ít bỏ sót mẫu đúng</a:t>
            </a:r>
          </a:p>
          <a:p>
            <a:pPr algn="l" marL="818388" indent="-409194" lvl="1">
              <a:lnSpc>
                <a:spcPts val="5306"/>
              </a:lnSpc>
              <a:buFont typeface="Arial"/>
              <a:buChar char="•"/>
            </a:pPr>
            <a:r>
              <a:rPr lang="en-US" b="true" sz="3790">
                <a:solidFill>
                  <a:srgbClr val="000000"/>
                </a:solidFill>
                <a:latin typeface="Nyutro Sans Bold"/>
                <a:ea typeface="Nyutro Sans Bold"/>
                <a:cs typeface="Nyutro Sans Bold"/>
                <a:sym typeface="Nyutro Sans Bold"/>
              </a:rPr>
              <a:t>F1-score:</a:t>
            </a:r>
            <a:r>
              <a:rPr lang="en-US" sz="3790">
                <a:solidFill>
                  <a:srgbClr val="000000"/>
                </a:solidFill>
                <a:latin typeface="Nyutro Sans"/>
                <a:ea typeface="Nyutro Sans"/>
                <a:cs typeface="Nyutro Sans"/>
                <a:sym typeface="Nyutro Sans"/>
              </a:rPr>
              <a:t> là giá trị trung bình điều hòa giữa Precision và Recall, phản ánh mức cân bằng giữa hai chỉ số này. F1-score càng cao thì mô hình càng tốt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28675"/>
            <a:ext cx="15958854" cy="958812"/>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Nyutro Sans Bold"/>
                <a:ea typeface="Nyutro Sans Bold"/>
                <a:cs typeface="Nyutro Sans Bold"/>
                <a:sym typeface="Nyutro Sans Bold"/>
              </a:rPr>
              <a:t>Về h</a:t>
            </a:r>
            <a:r>
              <a:rPr lang="en-US" b="true" sz="5000">
                <a:solidFill>
                  <a:srgbClr val="000000"/>
                </a:solidFill>
                <a:latin typeface="Nyutro Sans Bold"/>
                <a:ea typeface="Nyutro Sans Bold"/>
                <a:cs typeface="Nyutro Sans Bold"/>
                <a:sym typeface="Nyutro Sans Bold"/>
              </a:rPr>
              <a:t>iện tượng Overfitting:</a:t>
            </a:r>
          </a:p>
        </p:txBody>
      </p:sp>
      <p:sp>
        <p:nvSpPr>
          <p:cNvPr name="TextBox 3" id="3"/>
          <p:cNvSpPr txBox="true"/>
          <p:nvPr/>
        </p:nvSpPr>
        <p:spPr>
          <a:xfrm rot="0">
            <a:off x="892827" y="2306915"/>
            <a:ext cx="8115300" cy="1720215"/>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Nyutro Sans"/>
                <a:ea typeface="Nyutro Sans"/>
                <a:cs typeface="Nyutro Sans"/>
                <a:sym typeface="Nyutro Sans"/>
              </a:rPr>
              <a:t>Decision Tree là mô hình tệ nhất về mặt tổng quát hóa. </a:t>
            </a:r>
            <a:r>
              <a:rPr lang="en-US" sz="2400">
                <a:solidFill>
                  <a:srgbClr val="000000"/>
                </a:solidFill>
                <a:latin typeface="Nyutro Sans"/>
                <a:ea typeface="Nyutro Sans"/>
                <a:cs typeface="Nyutro Sans"/>
                <a:sym typeface="Nyutro Sans"/>
              </a:rPr>
              <a:t>Nó ghi nhớ dữ liệu Train nhưng thất bại trên Test. Random Forest có độ chính xác cao nhất nhưng vẫn bị Overfitting nhẹ.</a:t>
            </a:r>
          </a:p>
        </p:txBody>
      </p:sp>
      <p:sp>
        <p:nvSpPr>
          <p:cNvPr name="Freeform 4" id="4"/>
          <p:cNvSpPr/>
          <p:nvPr/>
        </p:nvSpPr>
        <p:spPr>
          <a:xfrm flipH="false" flipV="false" rot="0">
            <a:off x="1301128" y="4485319"/>
            <a:ext cx="7445676" cy="4469651"/>
          </a:xfrm>
          <a:custGeom>
            <a:avLst/>
            <a:gdLst/>
            <a:ahLst/>
            <a:cxnLst/>
            <a:rect r="r" b="b" t="t" l="l"/>
            <a:pathLst>
              <a:path h="4469651" w="7445676">
                <a:moveTo>
                  <a:pt x="0" y="0"/>
                </a:moveTo>
                <a:lnTo>
                  <a:pt x="7445676" y="0"/>
                </a:lnTo>
                <a:lnTo>
                  <a:pt x="7445676" y="4469651"/>
                </a:lnTo>
                <a:lnTo>
                  <a:pt x="0" y="4469651"/>
                </a:lnTo>
                <a:lnTo>
                  <a:pt x="0" y="0"/>
                </a:lnTo>
                <a:close/>
              </a:path>
            </a:pathLst>
          </a:custGeom>
          <a:blipFill>
            <a:blip r:embed="rId2"/>
            <a:stretch>
              <a:fillRect l="0" t="0" r="0" b="0"/>
            </a:stretch>
          </a:blipFill>
        </p:spPr>
      </p:sp>
      <p:sp>
        <p:nvSpPr>
          <p:cNvPr name="Freeform 5" id="5"/>
          <p:cNvSpPr/>
          <p:nvPr/>
        </p:nvSpPr>
        <p:spPr>
          <a:xfrm flipH="false" flipV="false" rot="0">
            <a:off x="9960603" y="4582956"/>
            <a:ext cx="7298697" cy="4283782"/>
          </a:xfrm>
          <a:custGeom>
            <a:avLst/>
            <a:gdLst/>
            <a:ahLst/>
            <a:cxnLst/>
            <a:rect r="r" b="b" t="t" l="l"/>
            <a:pathLst>
              <a:path h="4283782" w="7298697">
                <a:moveTo>
                  <a:pt x="0" y="0"/>
                </a:moveTo>
                <a:lnTo>
                  <a:pt x="7298697" y="0"/>
                </a:lnTo>
                <a:lnTo>
                  <a:pt x="7298697" y="4283783"/>
                </a:lnTo>
                <a:lnTo>
                  <a:pt x="0" y="4283783"/>
                </a:lnTo>
                <a:lnTo>
                  <a:pt x="0" y="0"/>
                </a:lnTo>
                <a:close/>
              </a:path>
            </a:pathLst>
          </a:custGeom>
          <a:blipFill>
            <a:blip r:embed="rId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48977" y="828675"/>
            <a:ext cx="16310323" cy="958812"/>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Nyutro Sans Bold"/>
                <a:ea typeface="Nyutro Sans Bold"/>
                <a:cs typeface="Nyutro Sans Bold"/>
                <a:sym typeface="Nyutro Sans Bold"/>
              </a:rPr>
              <a:t>Về</a:t>
            </a:r>
            <a:r>
              <a:rPr lang="en-US" b="true" sz="5000">
                <a:solidFill>
                  <a:srgbClr val="000000"/>
                </a:solidFill>
                <a:latin typeface="Nyutro Sans Bold"/>
                <a:ea typeface="Nyutro Sans Bold"/>
                <a:cs typeface="Nyutro Sans Bold"/>
                <a:sym typeface="Nyutro Sans Bold"/>
              </a:rPr>
              <a:t> sự cân bằng (Stability):</a:t>
            </a:r>
          </a:p>
        </p:txBody>
      </p:sp>
      <p:sp>
        <p:nvSpPr>
          <p:cNvPr name="TextBox 3" id="3"/>
          <p:cNvSpPr txBox="true"/>
          <p:nvPr/>
        </p:nvSpPr>
        <p:spPr>
          <a:xfrm rot="0">
            <a:off x="1028700" y="2152095"/>
            <a:ext cx="5623080" cy="644842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Nyutro Sans"/>
                <a:ea typeface="Nyutro Sans"/>
                <a:cs typeface="Nyutro Sans"/>
                <a:sym typeface="Nyutro Sans"/>
              </a:rPr>
              <a:t>Logistic Regression là mô hình ổn định nhất. Mặc dù đ</a:t>
            </a:r>
            <a:r>
              <a:rPr lang="en-US" sz="3000">
                <a:solidFill>
                  <a:srgbClr val="000000"/>
                </a:solidFill>
                <a:latin typeface="Nyutro Sans"/>
                <a:ea typeface="Nyutro Sans"/>
                <a:cs typeface="Nyutro Sans"/>
                <a:sym typeface="Nyutro Sans"/>
              </a:rPr>
              <a:t>ộ chính xác trên tập Test (82.57%) thấp hơn một chút so với Random Forest (83.58%), nhưng độ chênh lệch giữa Train/Test rất nhỏ. Điều này chứng tỏ mô hình thực sự "học" được quy luật của ngôn ngữ thay vì học thuộc lòng. Hơn nữa, Logistic Regression tính toán rất nhanh, phù hợp cho các ứng dụng thời gian thực.</a:t>
            </a:r>
          </a:p>
        </p:txBody>
      </p:sp>
      <p:sp>
        <p:nvSpPr>
          <p:cNvPr name="Freeform 4" id="4"/>
          <p:cNvSpPr/>
          <p:nvPr/>
        </p:nvSpPr>
        <p:spPr>
          <a:xfrm flipH="false" flipV="false" rot="0">
            <a:off x="6874683" y="2275920"/>
            <a:ext cx="11128551" cy="6222670"/>
          </a:xfrm>
          <a:custGeom>
            <a:avLst/>
            <a:gdLst/>
            <a:ahLst/>
            <a:cxnLst/>
            <a:rect r="r" b="b" t="t" l="l"/>
            <a:pathLst>
              <a:path h="6222670" w="11128551">
                <a:moveTo>
                  <a:pt x="0" y="0"/>
                </a:moveTo>
                <a:lnTo>
                  <a:pt x="11128551" y="0"/>
                </a:lnTo>
                <a:lnTo>
                  <a:pt x="11128551" y="6222670"/>
                </a:lnTo>
                <a:lnTo>
                  <a:pt x="0" y="6222670"/>
                </a:lnTo>
                <a:lnTo>
                  <a:pt x="0" y="0"/>
                </a:lnTo>
                <a:close/>
              </a:path>
            </a:pathLst>
          </a:custGeom>
          <a:blipFill>
            <a:blip r:embed="rId2"/>
            <a:stretch>
              <a:fillRect l="0" t="-3276" r="0" b="-218"/>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891795"/>
            <a:ext cx="10783298" cy="5076734"/>
          </a:xfrm>
          <a:prstGeom prst="rect">
            <a:avLst/>
          </a:prstGeom>
        </p:spPr>
        <p:txBody>
          <a:bodyPr anchor="t" rtlCol="false" tIns="0" lIns="0" bIns="0" rIns="0">
            <a:spAutoFit/>
          </a:bodyPr>
          <a:lstStyle/>
          <a:p>
            <a:pPr algn="ctr" marL="0" indent="0" lvl="0">
              <a:lnSpc>
                <a:spcPts val="12910"/>
              </a:lnSpc>
            </a:pPr>
            <a:r>
              <a:rPr lang="en-US" b="true" sz="10007" spc="680">
                <a:solidFill>
                  <a:srgbClr val="000000"/>
                </a:solidFill>
                <a:latin typeface="Nyutro Sans Heavy"/>
                <a:ea typeface="Nyutro Sans Heavy"/>
                <a:cs typeface="Nyutro Sans Heavy"/>
                <a:sym typeface="Nyutro Sans Heavy"/>
              </a:rPr>
              <a:t>PHẦN 1: PHƯƠNG PHÁP THỰC HIỆN</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679" y="828675"/>
            <a:ext cx="16230621" cy="958812"/>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Nyutro Sans Bold"/>
                <a:ea typeface="Nyutro Sans Bold"/>
                <a:cs typeface="Nyutro Sans Bold"/>
                <a:sym typeface="Nyutro Sans Bold"/>
              </a:rPr>
              <a:t>Lựa</a:t>
            </a:r>
            <a:r>
              <a:rPr lang="en-US" b="true" sz="5000">
                <a:solidFill>
                  <a:srgbClr val="000000"/>
                </a:solidFill>
                <a:latin typeface="Nyutro Sans Bold"/>
                <a:ea typeface="Nyutro Sans Bold"/>
                <a:cs typeface="Nyutro Sans Bold"/>
                <a:sym typeface="Nyutro Sans Bold"/>
              </a:rPr>
              <a:t> chọn mô hình tối ưu:</a:t>
            </a:r>
          </a:p>
        </p:txBody>
      </p:sp>
      <p:sp>
        <p:nvSpPr>
          <p:cNvPr name="TextBox 3" id="3"/>
          <p:cNvSpPr txBox="true"/>
          <p:nvPr/>
        </p:nvSpPr>
        <p:spPr>
          <a:xfrm rot="0">
            <a:off x="1028700" y="2267816"/>
            <a:ext cx="16230600" cy="5164342"/>
          </a:xfrm>
          <a:prstGeom prst="rect">
            <a:avLst/>
          </a:prstGeom>
        </p:spPr>
        <p:txBody>
          <a:bodyPr anchor="t" rtlCol="false" tIns="0" lIns="0" bIns="0" rIns="0">
            <a:spAutoFit/>
          </a:bodyPr>
          <a:lstStyle/>
          <a:p>
            <a:pPr algn="l">
              <a:lnSpc>
                <a:spcPts val="6719"/>
              </a:lnSpc>
              <a:spcBef>
                <a:spcPct val="0"/>
              </a:spcBef>
            </a:pPr>
            <a:r>
              <a:rPr lang="en-US" sz="4799">
                <a:solidFill>
                  <a:srgbClr val="000000"/>
                </a:solidFill>
                <a:latin typeface="Nyutro Sans"/>
                <a:ea typeface="Nyutro Sans"/>
                <a:cs typeface="Nyutro Sans"/>
                <a:sym typeface="Nyutro Sans"/>
              </a:rPr>
              <a:t>Xét trên t</a:t>
            </a:r>
            <a:r>
              <a:rPr lang="en-US" sz="4799">
                <a:solidFill>
                  <a:srgbClr val="000000"/>
                </a:solidFill>
                <a:latin typeface="Nyutro Sans"/>
                <a:ea typeface="Nyutro Sans"/>
                <a:cs typeface="Nyutro Sans"/>
                <a:sym typeface="Nyutro Sans"/>
              </a:rPr>
              <a:t>iêu chí cân bằng giữa Hiệu suất (Performance) và Khả năng tổng quát hóa (Generalization) :</a:t>
            </a:r>
          </a:p>
          <a:p>
            <a:pPr algn="l" marL="1036315" indent="-518158" lvl="1">
              <a:lnSpc>
                <a:spcPts val="6719"/>
              </a:lnSpc>
              <a:buFont typeface="Arial"/>
              <a:buChar char="•"/>
            </a:pPr>
            <a:r>
              <a:rPr lang="en-US" sz="4799">
                <a:solidFill>
                  <a:srgbClr val="000000"/>
                </a:solidFill>
                <a:latin typeface="Nyutro Sans"/>
                <a:ea typeface="Nyutro Sans"/>
                <a:cs typeface="Nyutro Sans"/>
                <a:sym typeface="Nyutro Sans"/>
              </a:rPr>
              <a:t>Logistic Regression là lựa chọn an toàn và hiệu quả nhất cho bài toán này với tập dữ liệu hiện tại. </a:t>
            </a:r>
          </a:p>
          <a:p>
            <a:pPr algn="l" marL="1036315" indent="-518158" lvl="1">
              <a:lnSpc>
                <a:spcPts val="6719"/>
              </a:lnSpc>
              <a:buFont typeface="Arial"/>
              <a:buChar char="•"/>
            </a:pPr>
            <a:r>
              <a:rPr lang="en-US" sz="4799">
                <a:solidFill>
                  <a:srgbClr val="000000"/>
                </a:solidFill>
                <a:latin typeface="Nyutro Sans"/>
                <a:ea typeface="Nyutro Sans"/>
                <a:cs typeface="Nyutro Sans"/>
                <a:sym typeface="Nyutro Sans"/>
              </a:rPr>
              <a:t>Nếu ưu tiên độ chính xác tuyệt đối và chấp nhận rủi ro Overfitting nhẹ, Random Forest là phương án thứ hai.</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90604" y="828675"/>
            <a:ext cx="16268696" cy="958812"/>
          </a:xfrm>
          <a:prstGeom prst="rect">
            <a:avLst/>
          </a:prstGeom>
        </p:spPr>
        <p:txBody>
          <a:bodyPr anchor="t" rtlCol="false" tIns="0" lIns="0" bIns="0" rIns="0">
            <a:spAutoFit/>
          </a:bodyPr>
          <a:lstStyle/>
          <a:p>
            <a:pPr algn="l">
              <a:lnSpc>
                <a:spcPts val="7000"/>
              </a:lnSpc>
            </a:pPr>
            <a:r>
              <a:rPr lang="en-US" b="true" sz="5000">
                <a:solidFill>
                  <a:srgbClr val="000000"/>
                </a:solidFill>
                <a:latin typeface="Nyutro Sans Bold"/>
                <a:ea typeface="Nyutro Sans Bold"/>
                <a:cs typeface="Nyutro Sans Bold"/>
                <a:sym typeface="Nyutro Sans Bold"/>
              </a:rPr>
              <a:t>Kết</a:t>
            </a:r>
            <a:r>
              <a:rPr lang="en-US" b="true" sz="5000">
                <a:solidFill>
                  <a:srgbClr val="000000"/>
                </a:solidFill>
                <a:latin typeface="Nyutro Sans Bold"/>
                <a:ea typeface="Nyutro Sans Bold"/>
                <a:cs typeface="Nyutro Sans Bold"/>
                <a:sym typeface="Nyutro Sans Bold"/>
              </a:rPr>
              <a:t> luận:</a:t>
            </a:r>
          </a:p>
        </p:txBody>
      </p:sp>
      <p:sp>
        <p:nvSpPr>
          <p:cNvPr name="TextBox 3" id="3"/>
          <p:cNvSpPr txBox="true"/>
          <p:nvPr/>
        </p:nvSpPr>
        <p:spPr>
          <a:xfrm rot="0">
            <a:off x="1028700" y="2592080"/>
            <a:ext cx="16230600" cy="4921865"/>
          </a:xfrm>
          <a:prstGeom prst="rect">
            <a:avLst/>
          </a:prstGeom>
        </p:spPr>
        <p:txBody>
          <a:bodyPr anchor="t" rtlCol="false" tIns="0" lIns="0" bIns="0" rIns="0">
            <a:spAutoFit/>
          </a:bodyPr>
          <a:lstStyle/>
          <a:p>
            <a:pPr algn="l" marL="993306" indent="-496653" lvl="1">
              <a:lnSpc>
                <a:spcPts val="6441"/>
              </a:lnSpc>
              <a:buFont typeface="Arial"/>
              <a:buChar char="•"/>
            </a:pPr>
            <a:r>
              <a:rPr lang="en-US" sz="4600">
                <a:solidFill>
                  <a:srgbClr val="000000"/>
                </a:solidFill>
                <a:latin typeface="Nyutro Sans"/>
                <a:ea typeface="Nyutro Sans"/>
                <a:cs typeface="Nyutro Sans"/>
                <a:sym typeface="Nyutro Sans"/>
              </a:rPr>
              <a:t>Các chỉ số Precis</a:t>
            </a:r>
            <a:r>
              <a:rPr lang="en-US" sz="4600">
                <a:solidFill>
                  <a:srgbClr val="000000"/>
                </a:solidFill>
                <a:latin typeface="Nyutro Sans"/>
                <a:ea typeface="Nyutro Sans"/>
                <a:cs typeface="Nyutro Sans"/>
                <a:sym typeface="Nyutro Sans"/>
              </a:rPr>
              <a:t>ion, Recall và F1-score cung cấp cái nhìn chi tiết hơn về hiệu suất của mô hình phân loại so với chỉ số Accuracy thông thường. </a:t>
            </a:r>
          </a:p>
          <a:p>
            <a:pPr algn="l" marL="993306" indent="-496653" lvl="1">
              <a:lnSpc>
                <a:spcPts val="6441"/>
              </a:lnSpc>
              <a:buFont typeface="Arial"/>
              <a:buChar char="•"/>
            </a:pPr>
            <a:r>
              <a:rPr lang="en-US" sz="4600">
                <a:solidFill>
                  <a:srgbClr val="000000"/>
                </a:solidFill>
                <a:latin typeface="Nyutro Sans"/>
                <a:ea typeface="Nyutro Sans"/>
                <a:cs typeface="Nyutro Sans"/>
                <a:sym typeface="Nyutro Sans"/>
              </a:rPr>
              <a:t>Khi so sánh giữa các mô hình, mô hình nào có các giá trị Precision, Recall và F1 score cao hơn thì mô hình đó thể hiện khả năng dự đoán chính xác và ổn định hơn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891795"/>
            <a:ext cx="10783298" cy="6715185"/>
          </a:xfrm>
          <a:prstGeom prst="rect">
            <a:avLst/>
          </a:prstGeom>
        </p:spPr>
        <p:txBody>
          <a:bodyPr anchor="t" rtlCol="false" tIns="0" lIns="0" bIns="0" rIns="0">
            <a:spAutoFit/>
          </a:bodyPr>
          <a:lstStyle/>
          <a:p>
            <a:pPr algn="ctr">
              <a:lnSpc>
                <a:spcPts val="12910"/>
              </a:lnSpc>
            </a:pPr>
            <a:r>
              <a:rPr lang="en-US" b="true" sz="10007" spc="680">
                <a:solidFill>
                  <a:srgbClr val="000000"/>
                </a:solidFill>
                <a:latin typeface="Nyutro Sans Heavy"/>
                <a:ea typeface="Nyutro Sans Heavy"/>
                <a:cs typeface="Nyutro Sans Heavy"/>
                <a:sym typeface="Nyutro Sans Heavy"/>
              </a:rPr>
              <a:t>PHẦN 5: </a:t>
            </a:r>
          </a:p>
          <a:p>
            <a:pPr algn="ctr" marL="0" indent="0" lvl="0">
              <a:lnSpc>
                <a:spcPts val="12910"/>
              </a:lnSpc>
            </a:pPr>
            <a:r>
              <a:rPr lang="en-US" b="true" sz="10007" spc="680">
                <a:solidFill>
                  <a:srgbClr val="000000"/>
                </a:solidFill>
                <a:latin typeface="Nyutro Sans Heavy"/>
                <a:ea typeface="Nyutro Sans Heavy"/>
                <a:cs typeface="Nyutro Sans Heavy"/>
                <a:sym typeface="Nyutro Sans Heavy"/>
              </a:rPr>
              <a:t>KẾT LUẬN VÀ HƯỚNG PHÁT TRIỂN</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28675"/>
            <a:ext cx="16692420" cy="958812"/>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Nyutro Sans Bold"/>
                <a:ea typeface="Nyutro Sans Bold"/>
                <a:cs typeface="Nyutro Sans Bold"/>
                <a:sym typeface="Nyutro Sans Bold"/>
              </a:rPr>
              <a:t>5.1.Kết</a:t>
            </a:r>
            <a:r>
              <a:rPr lang="en-US" b="true" sz="5000">
                <a:solidFill>
                  <a:srgbClr val="000000"/>
                </a:solidFill>
                <a:latin typeface="Nyutro Sans Bold"/>
                <a:ea typeface="Nyutro Sans Bold"/>
                <a:cs typeface="Nyutro Sans Bold"/>
                <a:sym typeface="Nyutro Sans Bold"/>
              </a:rPr>
              <a:t> luận</a:t>
            </a:r>
          </a:p>
        </p:txBody>
      </p:sp>
      <p:sp>
        <p:nvSpPr>
          <p:cNvPr name="TextBox 3" id="3"/>
          <p:cNvSpPr txBox="true"/>
          <p:nvPr/>
        </p:nvSpPr>
        <p:spPr>
          <a:xfrm rot="0">
            <a:off x="1028700" y="3307559"/>
            <a:ext cx="16230600" cy="4290025"/>
          </a:xfrm>
          <a:prstGeom prst="rect">
            <a:avLst/>
          </a:prstGeom>
        </p:spPr>
        <p:txBody>
          <a:bodyPr anchor="t" rtlCol="false" tIns="0" lIns="0" bIns="0" rIns="0">
            <a:spAutoFit/>
          </a:bodyPr>
          <a:lstStyle/>
          <a:p>
            <a:pPr algn="l">
              <a:lnSpc>
                <a:spcPts val="5560"/>
              </a:lnSpc>
              <a:spcBef>
                <a:spcPct val="0"/>
              </a:spcBef>
            </a:pPr>
            <a:r>
              <a:rPr lang="en-US" sz="3971">
                <a:solidFill>
                  <a:srgbClr val="000000"/>
                </a:solidFill>
                <a:latin typeface="Nyutro Sans"/>
                <a:ea typeface="Nyutro Sans"/>
                <a:cs typeface="Nyutro Sans"/>
                <a:sym typeface="Nyutro Sans"/>
              </a:rPr>
              <a:t>Đề tà</a:t>
            </a:r>
            <a:r>
              <a:rPr lang="en-US" sz="3971">
                <a:solidFill>
                  <a:srgbClr val="000000"/>
                </a:solidFill>
                <a:latin typeface="Nyutro Sans"/>
                <a:ea typeface="Nyutro Sans"/>
                <a:cs typeface="Nyutro Sans"/>
                <a:sym typeface="Nyutro Sans"/>
              </a:rPr>
              <a:t>i đã xây dựng thành công quy trình phát hiện tin giả từ khâu tiền xử lý, trích xuất đặc trưng TF-IDF đến huấn luyện và đánh giá mô hình. Kết quả thực nghiệm cho thấy việc kết hợp các đặc trưng văn bản với các mô hình học máy truyền thống có thể đạt độ chính xác lên tới ~84%. Logistic Regression và Random Forest là hai thuật toán phù hợp nhất cho bài toán này.</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28675"/>
            <a:ext cx="16230600" cy="958812"/>
          </a:xfrm>
          <a:prstGeom prst="rect">
            <a:avLst/>
          </a:prstGeom>
        </p:spPr>
        <p:txBody>
          <a:bodyPr anchor="t" rtlCol="false" tIns="0" lIns="0" bIns="0" rIns="0">
            <a:spAutoFit/>
          </a:bodyPr>
          <a:lstStyle/>
          <a:p>
            <a:pPr algn="just">
              <a:lnSpc>
                <a:spcPts val="7000"/>
              </a:lnSpc>
              <a:spcBef>
                <a:spcPct val="0"/>
              </a:spcBef>
            </a:pPr>
            <a:r>
              <a:rPr lang="en-US" b="true" sz="5000">
                <a:solidFill>
                  <a:srgbClr val="000000"/>
                </a:solidFill>
                <a:latin typeface="Nyutro Sans Bold"/>
                <a:ea typeface="Nyutro Sans Bold"/>
                <a:cs typeface="Nyutro Sans Bold"/>
                <a:sym typeface="Nyutro Sans Bold"/>
              </a:rPr>
              <a:t>5.2.Hướ</a:t>
            </a:r>
            <a:r>
              <a:rPr lang="en-US" b="true" sz="5000">
                <a:solidFill>
                  <a:srgbClr val="000000"/>
                </a:solidFill>
                <a:latin typeface="Nyutro Sans Bold"/>
                <a:ea typeface="Nyutro Sans Bold"/>
                <a:cs typeface="Nyutro Sans Bold"/>
                <a:sym typeface="Nyutro Sans Bold"/>
              </a:rPr>
              <a:t>ng phát triển</a:t>
            </a:r>
          </a:p>
        </p:txBody>
      </p:sp>
      <p:sp>
        <p:nvSpPr>
          <p:cNvPr name="TextBox 3" id="3"/>
          <p:cNvSpPr txBox="true"/>
          <p:nvPr/>
        </p:nvSpPr>
        <p:spPr>
          <a:xfrm rot="0">
            <a:off x="1028700" y="2541857"/>
            <a:ext cx="16230600" cy="5765262"/>
          </a:xfrm>
          <a:prstGeom prst="rect">
            <a:avLst/>
          </a:prstGeom>
        </p:spPr>
        <p:txBody>
          <a:bodyPr anchor="t" rtlCol="false" tIns="0" lIns="0" bIns="0" rIns="0">
            <a:spAutoFit/>
          </a:bodyPr>
          <a:lstStyle/>
          <a:p>
            <a:pPr algn="l" marL="868171" indent="-434085" lvl="1">
              <a:lnSpc>
                <a:spcPts val="5629"/>
              </a:lnSpc>
              <a:buFont typeface="Arial"/>
              <a:buChar char="•"/>
            </a:pPr>
            <a:r>
              <a:rPr lang="en-US" sz="4021">
                <a:solidFill>
                  <a:srgbClr val="000000"/>
                </a:solidFill>
                <a:latin typeface="Nyutro Sans"/>
                <a:ea typeface="Nyutro Sans"/>
                <a:cs typeface="Nyutro Sans"/>
                <a:sym typeface="Nyutro Sans"/>
              </a:rPr>
              <a:t>Mô hình DeepLearn</a:t>
            </a:r>
            <a:r>
              <a:rPr lang="en-US" sz="4021">
                <a:solidFill>
                  <a:srgbClr val="000000"/>
                </a:solidFill>
                <a:latin typeface="Nyutro Sans"/>
                <a:ea typeface="Nyutro Sans"/>
                <a:cs typeface="Nyutro Sans"/>
                <a:sym typeface="Nyutro Sans"/>
              </a:rPr>
              <a:t>ing: Áp dụng các mô hình học sâu hiện đại như LSTM (Long Short-Term Memory) hoặc Transformer (BERT, RoBERTa) để nắm bắt ngữ cảnh và ý nghĩa câu tốt hơn so với TF-IDF</a:t>
            </a:r>
          </a:p>
          <a:p>
            <a:pPr algn="l" marL="868171" indent="-434085" lvl="1">
              <a:lnSpc>
                <a:spcPts val="5629"/>
              </a:lnSpc>
              <a:buFont typeface="Arial"/>
              <a:buChar char="•"/>
            </a:pPr>
            <a:r>
              <a:rPr lang="en-US" sz="4021">
                <a:solidFill>
                  <a:srgbClr val="000000"/>
                </a:solidFill>
                <a:latin typeface="Nyutro Sans"/>
                <a:ea typeface="Nyutro Sans"/>
                <a:cs typeface="Nyutro Sans"/>
                <a:sym typeface="Nyutro Sans"/>
              </a:rPr>
              <a:t>Hệ thống thời gian thực: Tích hợp mô hình vào ứng dụng web hoặc extension trình duyệt để cảnh báo tin giả ngay khi người dùng đọc báo</a:t>
            </a:r>
          </a:p>
          <a:p>
            <a:pPr algn="l" marL="868171" indent="-434085" lvl="1">
              <a:lnSpc>
                <a:spcPts val="5629"/>
              </a:lnSpc>
              <a:buFont typeface="Arial"/>
              <a:buChar char="•"/>
            </a:pPr>
            <a:r>
              <a:rPr lang="en-US" sz="4021">
                <a:solidFill>
                  <a:srgbClr val="000000"/>
                </a:solidFill>
                <a:latin typeface="Nyutro Sans"/>
                <a:ea typeface="Nyutro Sans"/>
                <a:cs typeface="Nyutro Sans"/>
                <a:sym typeface="Nyutro Sans"/>
              </a:rPr>
              <a:t>Đa ngôn ngữ: Mở rộng bộ dữ liệu để hỗ trợ phát hiện tin giả tiếng Việt, phục vụ cộng đồng trong nước</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CBE0F6"/>
        </a:solidFill>
      </p:bgPr>
    </p:bg>
    <p:spTree>
      <p:nvGrpSpPr>
        <p:cNvPr id="1" name=""/>
        <p:cNvGrpSpPr/>
        <p:nvPr/>
      </p:nvGrpSpPr>
      <p:grpSpPr>
        <a:xfrm>
          <a:off x="0" y="0"/>
          <a:ext cx="0" cy="0"/>
          <a:chOff x="0" y="0"/>
          <a:chExt cx="0" cy="0"/>
        </a:xfrm>
      </p:grpSpPr>
      <p:sp>
        <p:nvSpPr>
          <p:cNvPr name="Freeform 2" id="2" descr="an isometric lined paper airplane"/>
          <p:cNvSpPr/>
          <p:nvPr/>
        </p:nvSpPr>
        <p:spPr>
          <a:xfrm flipH="false" flipV="false" rot="0">
            <a:off x="10834460" y="2848050"/>
            <a:ext cx="7411325" cy="4635447"/>
          </a:xfrm>
          <a:custGeom>
            <a:avLst/>
            <a:gdLst/>
            <a:ahLst/>
            <a:cxnLst/>
            <a:rect r="r" b="b" t="t" l="l"/>
            <a:pathLst>
              <a:path h="4635447" w="7411325">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an isometric lined paper airplane"/>
          <p:cNvSpPr/>
          <p:nvPr/>
        </p:nvSpPr>
        <p:spPr>
          <a:xfrm flipH="false" flipV="false" rot="0">
            <a:off x="8665100" y="8613636"/>
            <a:ext cx="4338720" cy="2713672"/>
          </a:xfrm>
          <a:custGeom>
            <a:avLst/>
            <a:gdLst/>
            <a:ahLst/>
            <a:cxnLst/>
            <a:rect r="r" b="b" t="t" l="l"/>
            <a:pathLst>
              <a:path h="2713672" w="4338720">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descr="an isometric lined paper airplane"/>
          <p:cNvSpPr/>
          <p:nvPr/>
        </p:nvSpPr>
        <p:spPr>
          <a:xfrm flipH="false" flipV="false" rot="0">
            <a:off x="13976014" y="7483497"/>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descr="an isometric lined paper airplane"/>
          <p:cNvSpPr/>
          <p:nvPr/>
        </p:nvSpPr>
        <p:spPr>
          <a:xfrm flipH="false" flipV="false" rot="0">
            <a:off x="13320348" y="712171"/>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529469"/>
            <a:ext cx="10783298" cy="1961338"/>
          </a:xfrm>
          <a:prstGeom prst="rect">
            <a:avLst/>
          </a:prstGeom>
        </p:spPr>
        <p:txBody>
          <a:bodyPr anchor="t" rtlCol="false" tIns="0" lIns="0" bIns="0" rIns="0">
            <a:spAutoFit/>
          </a:bodyPr>
          <a:lstStyle/>
          <a:p>
            <a:pPr algn="ctr" marL="0" indent="0" lvl="0">
              <a:lnSpc>
                <a:spcPts val="14070"/>
              </a:lnSpc>
            </a:pPr>
            <a:r>
              <a:rPr lang="en-US" b="true" sz="10907" spc="741">
                <a:solidFill>
                  <a:srgbClr val="000000"/>
                </a:solidFill>
                <a:latin typeface="Nyutro Sans Heavy"/>
                <a:ea typeface="Nyutro Sans Heavy"/>
                <a:cs typeface="Nyutro Sans Heavy"/>
                <a:sym typeface="Nyutro Sans Heavy"/>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65792" y="2311250"/>
            <a:ext cx="6493508" cy="4332941"/>
          </a:xfrm>
          <a:custGeom>
            <a:avLst/>
            <a:gdLst/>
            <a:ahLst/>
            <a:cxnLst/>
            <a:rect r="r" b="b" t="t" l="l"/>
            <a:pathLst>
              <a:path h="4332941" w="6493508">
                <a:moveTo>
                  <a:pt x="0" y="0"/>
                </a:moveTo>
                <a:lnTo>
                  <a:pt x="6493508" y="0"/>
                </a:lnTo>
                <a:lnTo>
                  <a:pt x="6493508" y="4332941"/>
                </a:lnTo>
                <a:lnTo>
                  <a:pt x="0" y="4332941"/>
                </a:lnTo>
                <a:lnTo>
                  <a:pt x="0" y="0"/>
                </a:lnTo>
                <a:close/>
              </a:path>
            </a:pathLst>
          </a:custGeom>
          <a:blipFill>
            <a:blip r:embed="rId2"/>
            <a:stretch>
              <a:fillRect l="0" t="0" r="0" b="0"/>
            </a:stretch>
          </a:blipFill>
        </p:spPr>
      </p:sp>
      <p:sp>
        <p:nvSpPr>
          <p:cNvPr name="TextBox 3" id="3"/>
          <p:cNvSpPr txBox="true"/>
          <p:nvPr/>
        </p:nvSpPr>
        <p:spPr>
          <a:xfrm rot="0">
            <a:off x="1028700" y="857250"/>
            <a:ext cx="5554504" cy="857250"/>
          </a:xfrm>
          <a:prstGeom prst="rect">
            <a:avLst/>
          </a:prstGeom>
        </p:spPr>
        <p:txBody>
          <a:bodyPr anchor="t" rtlCol="false" tIns="0" lIns="0" bIns="0" rIns="0">
            <a:spAutoFit/>
          </a:bodyPr>
          <a:lstStyle/>
          <a:p>
            <a:pPr algn="ctr">
              <a:lnSpc>
                <a:spcPts val="6299"/>
              </a:lnSpc>
              <a:spcBef>
                <a:spcPct val="0"/>
              </a:spcBef>
            </a:pPr>
            <a:r>
              <a:rPr lang="en-US" b="true" sz="4500">
                <a:solidFill>
                  <a:srgbClr val="000000"/>
                </a:solidFill>
                <a:latin typeface="Nyutro Sans Bold"/>
                <a:ea typeface="Nyutro Sans Bold"/>
                <a:cs typeface="Nyutro Sans Bold"/>
                <a:sym typeface="Nyutro Sans Bold"/>
              </a:rPr>
              <a:t>1</a:t>
            </a:r>
            <a:r>
              <a:rPr lang="en-US" b="true" sz="4500">
                <a:solidFill>
                  <a:srgbClr val="000000"/>
                </a:solidFill>
                <a:latin typeface="Nyutro Sans Bold"/>
                <a:ea typeface="Nyutro Sans Bold"/>
                <a:cs typeface="Nyutro Sans Bold"/>
                <a:sym typeface="Nyutro Sans Bold"/>
              </a:rPr>
              <a:t>.1)</a:t>
            </a:r>
            <a:r>
              <a:rPr lang="en-US" b="true" sz="4500">
                <a:solidFill>
                  <a:srgbClr val="000000"/>
                </a:solidFill>
                <a:latin typeface="Nyutro Sans Bold"/>
                <a:ea typeface="Nyutro Sans Bold"/>
                <a:cs typeface="Nyutro Sans Bold"/>
                <a:sym typeface="Nyutro Sans Bold"/>
              </a:rPr>
              <a:t> Thu thập dữ liệu:</a:t>
            </a:r>
          </a:p>
        </p:txBody>
      </p:sp>
      <p:sp>
        <p:nvSpPr>
          <p:cNvPr name="TextBox 4" id="4"/>
          <p:cNvSpPr txBox="true"/>
          <p:nvPr/>
        </p:nvSpPr>
        <p:spPr>
          <a:xfrm rot="0">
            <a:off x="980309" y="2932004"/>
            <a:ext cx="7753462" cy="2939034"/>
          </a:xfrm>
          <a:prstGeom prst="rect">
            <a:avLst/>
          </a:prstGeom>
        </p:spPr>
        <p:txBody>
          <a:bodyPr anchor="t" rtlCol="false" tIns="0" lIns="0" bIns="0" rIns="0">
            <a:spAutoFit/>
          </a:bodyPr>
          <a:lstStyle/>
          <a:p>
            <a:pPr algn="l">
              <a:lnSpc>
                <a:spcPts val="3888"/>
              </a:lnSpc>
            </a:pPr>
            <a:r>
              <a:rPr lang="en-US" sz="2400">
                <a:solidFill>
                  <a:srgbClr val="000000"/>
                </a:solidFill>
                <a:latin typeface="Nyutro Sans"/>
                <a:ea typeface="Nyutro Sans"/>
                <a:cs typeface="Nyutro Sans"/>
                <a:sym typeface="Nyutro Sans"/>
              </a:rPr>
              <a:t>Nguồn dữ liệu: Dataset Fake News từ Kaggle</a:t>
            </a:r>
          </a:p>
          <a:p>
            <a:pPr algn="l">
              <a:lnSpc>
                <a:spcPts val="3888"/>
              </a:lnSpc>
            </a:pPr>
            <a:r>
              <a:rPr lang="en-US" sz="2400">
                <a:solidFill>
                  <a:srgbClr val="000000"/>
                </a:solidFill>
                <a:latin typeface="Nyutro Sans"/>
                <a:ea typeface="Nyutro Sans"/>
                <a:cs typeface="Nyutro Sans"/>
                <a:sym typeface="Nyutro Sans"/>
              </a:rPr>
              <a:t>Kích thước: 23,196 mẫu dữ liệu.</a:t>
            </a:r>
          </a:p>
          <a:p>
            <a:pPr algn="l">
              <a:lnSpc>
                <a:spcPts val="3888"/>
              </a:lnSpc>
            </a:pPr>
            <a:r>
              <a:rPr lang="en-US" sz="2400">
                <a:solidFill>
                  <a:srgbClr val="000000"/>
                </a:solidFill>
                <a:latin typeface="Nyutro Sans"/>
                <a:ea typeface="Nyutro Sans"/>
                <a:cs typeface="Nyutro Sans"/>
                <a:sym typeface="Nyutro Sans"/>
              </a:rPr>
              <a:t>Cấu trúc dữ liệu: gồm các cột</a:t>
            </a:r>
          </a:p>
          <a:p>
            <a:pPr algn="l">
              <a:lnSpc>
                <a:spcPts val="3888"/>
              </a:lnSpc>
            </a:pPr>
            <a:r>
              <a:rPr lang="en-US" sz="2400">
                <a:solidFill>
                  <a:srgbClr val="000000"/>
                </a:solidFill>
                <a:latin typeface="Nyutro Sans"/>
                <a:ea typeface="Nyutro Sans"/>
                <a:cs typeface="Nyutro Sans"/>
                <a:sym typeface="Nyutro Sans"/>
              </a:rPr>
              <a:t>title: Tiêu đề bài viết.</a:t>
            </a:r>
          </a:p>
          <a:p>
            <a:pPr algn="l">
              <a:lnSpc>
                <a:spcPts val="3888"/>
              </a:lnSpc>
            </a:pPr>
            <a:r>
              <a:rPr lang="en-US" sz="2400">
                <a:solidFill>
                  <a:srgbClr val="000000"/>
                </a:solidFill>
                <a:latin typeface="Nyutro Sans"/>
                <a:ea typeface="Nyutro Sans"/>
                <a:cs typeface="Nyutro Sans"/>
                <a:sym typeface="Nyutro Sans"/>
              </a:rPr>
              <a:t>source_domain: Tên miền nguồn tin.</a:t>
            </a:r>
          </a:p>
          <a:p>
            <a:pPr algn="l">
              <a:lnSpc>
                <a:spcPts val="3888"/>
              </a:lnSpc>
            </a:pPr>
            <a:r>
              <a:rPr lang="en-US" sz="2400">
                <a:solidFill>
                  <a:srgbClr val="000000"/>
                </a:solidFill>
                <a:latin typeface="Nyutro Sans"/>
                <a:ea typeface="Nyutro Sans"/>
                <a:cs typeface="Nyutro Sans"/>
                <a:sym typeface="Nyutro Sans"/>
              </a:rPr>
              <a:t>real: Nhãn (Label)- 1 là Tin thật, 0 là Tin giả.</a:t>
            </a:r>
          </a:p>
        </p:txBody>
      </p:sp>
      <p:sp>
        <p:nvSpPr>
          <p:cNvPr name="TextBox 5" id="5"/>
          <p:cNvSpPr txBox="true"/>
          <p:nvPr/>
        </p:nvSpPr>
        <p:spPr>
          <a:xfrm rot="0">
            <a:off x="980309" y="8072941"/>
            <a:ext cx="16278991" cy="8820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Phân phố</a:t>
            </a:r>
            <a:r>
              <a:rPr lang="en-US" sz="2400">
                <a:solidFill>
                  <a:srgbClr val="000000"/>
                </a:solidFill>
                <a:latin typeface="Nyutro Sans"/>
                <a:ea typeface="Nyutro Sans"/>
                <a:cs typeface="Nyutro Sans"/>
                <a:sym typeface="Nyutro Sans"/>
              </a:rPr>
              <a:t>i nhãn: Dữ liệu có sự mất cân bằng nhẹ (Tin thật: khoảng 17,441 mẫu, Tin giả: khoảng 5,755 mẫu). Nhóm đã sử dụng kỹ thuật Class Weight (trọng số lớp) trong quá trình huấn luyện để xử lý vấn đề này.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24838" y="2739375"/>
            <a:ext cx="7372332" cy="4004740"/>
          </a:xfrm>
          <a:custGeom>
            <a:avLst/>
            <a:gdLst/>
            <a:ahLst/>
            <a:cxnLst/>
            <a:rect r="r" b="b" t="t" l="l"/>
            <a:pathLst>
              <a:path h="4004740" w="7372332">
                <a:moveTo>
                  <a:pt x="0" y="0"/>
                </a:moveTo>
                <a:lnTo>
                  <a:pt x="7372332" y="0"/>
                </a:lnTo>
                <a:lnTo>
                  <a:pt x="7372332" y="4004740"/>
                </a:lnTo>
                <a:lnTo>
                  <a:pt x="0" y="4004740"/>
                </a:lnTo>
                <a:lnTo>
                  <a:pt x="0" y="0"/>
                </a:lnTo>
                <a:close/>
              </a:path>
            </a:pathLst>
          </a:custGeom>
          <a:blipFill>
            <a:blip r:embed="rId2"/>
            <a:stretch>
              <a:fillRect l="0" t="-1775" r="0" b="-1775"/>
            </a:stretch>
          </a:blipFill>
        </p:spPr>
      </p:sp>
      <p:sp>
        <p:nvSpPr>
          <p:cNvPr name="TextBox 3" id="3"/>
          <p:cNvSpPr txBox="true"/>
          <p:nvPr/>
        </p:nvSpPr>
        <p:spPr>
          <a:xfrm rot="0">
            <a:off x="1028700" y="857250"/>
            <a:ext cx="4528066"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Bố</a:t>
            </a:r>
            <a:r>
              <a:rPr lang="en-US" b="true" sz="4500">
                <a:solidFill>
                  <a:srgbClr val="000000"/>
                </a:solidFill>
                <a:latin typeface="Nyutro Sans Bold"/>
                <a:ea typeface="Nyutro Sans Bold"/>
                <a:cs typeface="Nyutro Sans Bold"/>
                <a:sym typeface="Nyutro Sans Bold"/>
              </a:rPr>
              <a:t>i cảnh bài toán:</a:t>
            </a:r>
          </a:p>
        </p:txBody>
      </p:sp>
      <p:sp>
        <p:nvSpPr>
          <p:cNvPr name="TextBox 4" id="4"/>
          <p:cNvSpPr txBox="true"/>
          <p:nvPr/>
        </p:nvSpPr>
        <p:spPr>
          <a:xfrm rot="0">
            <a:off x="1028700" y="1760419"/>
            <a:ext cx="8596138" cy="5705476"/>
          </a:xfrm>
          <a:prstGeom prst="rect">
            <a:avLst/>
          </a:prstGeom>
        </p:spPr>
        <p:txBody>
          <a:bodyPr anchor="t" rtlCol="false" tIns="0" lIns="0" bIns="0" rIns="0">
            <a:spAutoFit/>
          </a:bodyPr>
          <a:lstStyle/>
          <a:p>
            <a:pPr algn="l">
              <a:lnSpc>
                <a:spcPts val="5699"/>
              </a:lnSpc>
            </a:pPr>
            <a:r>
              <a:rPr lang="en-US" sz="2999">
                <a:solidFill>
                  <a:srgbClr val="000000"/>
                </a:solidFill>
                <a:latin typeface="Nyutro Sans"/>
                <a:ea typeface="Nyutro Sans"/>
                <a:cs typeface="Nyutro Sans"/>
                <a:sym typeface="Nyutro Sans"/>
              </a:rPr>
              <a:t>Phát hiện tin giả (Fake </a:t>
            </a:r>
            <a:r>
              <a:rPr lang="en-US" sz="2999">
                <a:solidFill>
                  <a:srgbClr val="000000"/>
                </a:solidFill>
                <a:latin typeface="Nyutro Sans"/>
                <a:ea typeface="Nyutro Sans"/>
                <a:cs typeface="Nyutro Sans"/>
                <a:sym typeface="Nyutro Sans"/>
              </a:rPr>
              <a:t>News Detection) là một bài toán thuộc nhánh Text Classification trong xử lý ngôn ngữ tự nhiên (NLP). Nhiệm vụ chính là phân tích nội dung bài báo hoặc đoạn văn để xác định tính xác thực của thông tin. Việc lựa chọn dataset này giúp nhóm triển khai đầy đủ quy trình: tiền xử lý văn bản, biểu diễn dữ liệu, huấn luyện mô hình và đánh giá hiệu quả</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36542" y="2493349"/>
            <a:ext cx="9422758" cy="5300301"/>
          </a:xfrm>
          <a:custGeom>
            <a:avLst/>
            <a:gdLst/>
            <a:ahLst/>
            <a:cxnLst/>
            <a:rect r="r" b="b" t="t" l="l"/>
            <a:pathLst>
              <a:path h="5300301" w="9422758">
                <a:moveTo>
                  <a:pt x="0" y="0"/>
                </a:moveTo>
                <a:lnTo>
                  <a:pt x="9422758" y="0"/>
                </a:lnTo>
                <a:lnTo>
                  <a:pt x="9422758" y="5300302"/>
                </a:lnTo>
                <a:lnTo>
                  <a:pt x="0" y="5300302"/>
                </a:lnTo>
                <a:lnTo>
                  <a:pt x="0" y="0"/>
                </a:lnTo>
                <a:close/>
              </a:path>
            </a:pathLst>
          </a:custGeom>
          <a:blipFill>
            <a:blip r:embed="rId2"/>
            <a:stretch>
              <a:fillRect l="0" t="0" r="0" b="0"/>
            </a:stretch>
          </a:blipFill>
        </p:spPr>
      </p:sp>
      <p:sp>
        <p:nvSpPr>
          <p:cNvPr name="TextBox 3" id="3"/>
          <p:cNvSpPr txBox="true"/>
          <p:nvPr/>
        </p:nvSpPr>
        <p:spPr>
          <a:xfrm rot="0">
            <a:off x="1028700" y="857250"/>
            <a:ext cx="9837301"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1</a:t>
            </a: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 Tiền xử lý văn bản (Preprocessing)</a:t>
            </a:r>
          </a:p>
        </p:txBody>
      </p:sp>
      <p:sp>
        <p:nvSpPr>
          <p:cNvPr name="TextBox 4" id="4"/>
          <p:cNvSpPr txBox="true"/>
          <p:nvPr/>
        </p:nvSpPr>
        <p:spPr>
          <a:xfrm rot="0">
            <a:off x="1028700" y="2226649"/>
            <a:ext cx="6152043" cy="5191496"/>
          </a:xfrm>
          <a:prstGeom prst="rect">
            <a:avLst/>
          </a:prstGeom>
        </p:spPr>
        <p:txBody>
          <a:bodyPr anchor="t" rtlCol="false" tIns="0" lIns="0" bIns="0" rIns="0">
            <a:spAutoFit/>
          </a:bodyPr>
          <a:lstStyle/>
          <a:p>
            <a:pPr algn="l">
              <a:lnSpc>
                <a:spcPts val="5889"/>
              </a:lnSpc>
            </a:pPr>
            <a:r>
              <a:rPr lang="en-US" sz="3099">
                <a:solidFill>
                  <a:srgbClr val="000000"/>
                </a:solidFill>
                <a:latin typeface="Nyutro Sans"/>
                <a:ea typeface="Nyutro Sans"/>
                <a:cs typeface="Nyutro Sans"/>
                <a:sym typeface="Nyutro Sans"/>
              </a:rPr>
              <a:t>Mục t</a:t>
            </a:r>
            <a:r>
              <a:rPr lang="en-US" sz="3099">
                <a:solidFill>
                  <a:srgbClr val="000000"/>
                </a:solidFill>
                <a:latin typeface="Nyutro Sans"/>
                <a:ea typeface="Nyutro Sans"/>
                <a:cs typeface="Nyutro Sans"/>
                <a:sym typeface="Nyutro Sans"/>
              </a:rPr>
              <a:t>iêu: Làm cho dữ liệu văn bản “sạch” và “thống nhất” để mô hình hiểu được. Khi lấy dữ liệu từ Kaggle, văn bản có thể chứa ký tự lạ, dấu câu, từ vô nghĩa, viết hoa, emoji,… Dễ làm máy tính không hiểu, nên phải tiền xử lý lại.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22748" y="3401907"/>
            <a:ext cx="8065252" cy="4335073"/>
          </a:xfrm>
          <a:custGeom>
            <a:avLst/>
            <a:gdLst/>
            <a:ahLst/>
            <a:cxnLst/>
            <a:rect r="r" b="b" t="t" l="l"/>
            <a:pathLst>
              <a:path h="4335073" w="8065252">
                <a:moveTo>
                  <a:pt x="0" y="0"/>
                </a:moveTo>
                <a:lnTo>
                  <a:pt x="8065252" y="0"/>
                </a:lnTo>
                <a:lnTo>
                  <a:pt x="8065252" y="4335073"/>
                </a:lnTo>
                <a:lnTo>
                  <a:pt x="0" y="4335073"/>
                </a:lnTo>
                <a:lnTo>
                  <a:pt x="0" y="0"/>
                </a:lnTo>
                <a:close/>
              </a:path>
            </a:pathLst>
          </a:custGeom>
          <a:blipFill>
            <a:blip r:embed="rId2"/>
            <a:stretch>
              <a:fillRect l="0" t="0" r="0" b="0"/>
            </a:stretch>
          </a:blipFill>
        </p:spPr>
      </p:sp>
      <p:sp>
        <p:nvSpPr>
          <p:cNvPr name="TextBox 3" id="3"/>
          <p:cNvSpPr txBox="true"/>
          <p:nvPr/>
        </p:nvSpPr>
        <p:spPr>
          <a:xfrm rot="0">
            <a:off x="808804" y="857250"/>
            <a:ext cx="5545931"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1.</a:t>
            </a:r>
            <a:r>
              <a:rPr lang="en-US" b="true" sz="4500">
                <a:solidFill>
                  <a:srgbClr val="000000"/>
                </a:solidFill>
                <a:latin typeface="Nyutro Sans Bold"/>
                <a:ea typeface="Nyutro Sans Bold"/>
                <a:cs typeface="Nyutro Sans Bold"/>
                <a:sym typeface="Nyutro Sans Bold"/>
              </a:rPr>
              <a:t> Kết hợp đặc trưng:</a:t>
            </a:r>
          </a:p>
        </p:txBody>
      </p:sp>
      <p:sp>
        <p:nvSpPr>
          <p:cNvPr name="TextBox 4" id="4"/>
          <p:cNvSpPr txBox="true"/>
          <p:nvPr/>
        </p:nvSpPr>
        <p:spPr>
          <a:xfrm rot="0">
            <a:off x="802738" y="1890236"/>
            <a:ext cx="9420010" cy="1301058"/>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Tạo c</a:t>
            </a:r>
            <a:r>
              <a:rPr lang="en-US" sz="2400">
                <a:solidFill>
                  <a:srgbClr val="000000"/>
                </a:solidFill>
                <a:latin typeface="Nyutro Sans"/>
                <a:ea typeface="Nyutro Sans"/>
                <a:cs typeface="Nyutro Sans"/>
                <a:sym typeface="Nyutro Sans"/>
              </a:rPr>
              <a:t>ột dữ liệu mới combined bằng cách ghép title (tiêu đề) và source_domain (nguồn tin). Lý do là tên miền và cách đặt tiêu đề thường chứa thông tin quan trọng để xác định tin giả</a:t>
            </a:r>
          </a:p>
        </p:txBody>
      </p:sp>
      <p:sp>
        <p:nvSpPr>
          <p:cNvPr name="TextBox 5" id="5"/>
          <p:cNvSpPr txBox="true"/>
          <p:nvPr/>
        </p:nvSpPr>
        <p:spPr>
          <a:xfrm rot="0">
            <a:off x="802738" y="3296069"/>
            <a:ext cx="15553715"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2.</a:t>
            </a:r>
            <a:r>
              <a:rPr lang="en-US" b="true" sz="4500">
                <a:solidFill>
                  <a:srgbClr val="000000"/>
                </a:solidFill>
                <a:latin typeface="Nyutro Sans Bold"/>
                <a:ea typeface="Nyutro Sans Bold"/>
                <a:cs typeface="Nyutro Sans Bold"/>
                <a:sym typeface="Nyutro Sans Bold"/>
              </a:rPr>
              <a:t> Làm sạch văn bản (Text Cleaning):</a:t>
            </a:r>
          </a:p>
        </p:txBody>
      </p:sp>
      <p:sp>
        <p:nvSpPr>
          <p:cNvPr name="TextBox 6" id="6"/>
          <p:cNvSpPr txBox="true"/>
          <p:nvPr/>
        </p:nvSpPr>
        <p:spPr>
          <a:xfrm rot="0">
            <a:off x="808804" y="4600575"/>
            <a:ext cx="7770791" cy="25584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Lowercase:</a:t>
            </a:r>
            <a:r>
              <a:rPr lang="en-US" sz="2400">
                <a:solidFill>
                  <a:srgbClr val="000000"/>
                </a:solidFill>
                <a:latin typeface="Nyutro Sans"/>
                <a:ea typeface="Nyutro Sans"/>
                <a:cs typeface="Nyutro Sans"/>
                <a:sym typeface="Nyutro Sans"/>
              </a:rPr>
              <a:t> Chuyển toàn bộ văn bản về chữ thường</a:t>
            </a:r>
          </a:p>
          <a:p>
            <a:pPr algn="l">
              <a:lnSpc>
                <a:spcPts val="3359"/>
              </a:lnSpc>
              <a:spcBef>
                <a:spcPct val="0"/>
              </a:spcBef>
            </a:pPr>
            <a:r>
              <a:rPr lang="en-US" sz="2400">
                <a:solidFill>
                  <a:srgbClr val="000000"/>
                </a:solidFill>
                <a:latin typeface="Nyutro Sans"/>
                <a:ea typeface="Nyutro Sans"/>
                <a:cs typeface="Nyutro Sans"/>
                <a:sym typeface="Nyutro Sans"/>
              </a:rPr>
              <a:t>RemovePunctuation: Loại bỏ các dấu câu và ký tự đặc biệt bằng Regex (re.sub(r'[^\w\s]', ', sentence))</a:t>
            </a:r>
          </a:p>
          <a:p>
            <a:pPr algn="l">
              <a:lnSpc>
                <a:spcPts val="3359"/>
              </a:lnSpc>
            </a:pPr>
            <a:r>
              <a:rPr lang="en-US" sz="2400">
                <a:solidFill>
                  <a:srgbClr val="000000"/>
                </a:solidFill>
                <a:latin typeface="Nyutro Sans"/>
                <a:ea typeface="Nyutro Sans"/>
                <a:cs typeface="Nyutro Sans"/>
                <a:sym typeface="Nyutro Sans"/>
              </a:rPr>
              <a:t>RemoveStopwords: Loại bỏ các từ dừng (stopwords) tiếng Anh phổ biến (như "the", "is", "at", "which") không mang ý nghĩa phân loại.</a:t>
            </a:r>
          </a:p>
        </p:txBody>
      </p:sp>
      <p:sp>
        <p:nvSpPr>
          <p:cNvPr name="TextBox 7" id="7"/>
          <p:cNvSpPr txBox="true"/>
          <p:nvPr/>
        </p:nvSpPr>
        <p:spPr>
          <a:xfrm rot="0">
            <a:off x="808804" y="7539990"/>
            <a:ext cx="4877158" cy="847726"/>
          </a:xfrm>
          <a:prstGeom prst="rect">
            <a:avLst/>
          </a:prstGeom>
        </p:spPr>
        <p:txBody>
          <a:bodyPr anchor="t" rtlCol="false" tIns="0" lIns="0" bIns="0" rIns="0">
            <a:spAutoFit/>
          </a:bodyPr>
          <a:lstStyle/>
          <a:p>
            <a:pPr algn="l">
              <a:lnSpc>
                <a:spcPts val="6299"/>
              </a:lnSpc>
              <a:spcBef>
                <a:spcPct val="0"/>
              </a:spcBef>
            </a:pPr>
            <a:r>
              <a:rPr lang="en-US" b="true" sz="4499">
                <a:solidFill>
                  <a:srgbClr val="000000"/>
                </a:solidFill>
                <a:latin typeface="Nyutro Sans Bold"/>
                <a:ea typeface="Nyutro Sans Bold"/>
                <a:cs typeface="Nyutro Sans Bold"/>
                <a:sym typeface="Nyutro Sans Bold"/>
              </a:rPr>
              <a:t>3. Ch</a:t>
            </a:r>
            <a:r>
              <a:rPr lang="en-US" b="true" sz="4499">
                <a:solidFill>
                  <a:srgbClr val="000000"/>
                </a:solidFill>
                <a:latin typeface="Nyutro Sans Bold"/>
                <a:ea typeface="Nyutro Sans Bold"/>
                <a:cs typeface="Nyutro Sans Bold"/>
                <a:sym typeface="Nyutro Sans Bold"/>
              </a:rPr>
              <a:t>ia tập dữ liệu:</a:t>
            </a:r>
          </a:p>
        </p:txBody>
      </p:sp>
      <p:sp>
        <p:nvSpPr>
          <p:cNvPr name="TextBox 8" id="8"/>
          <p:cNvSpPr txBox="true"/>
          <p:nvPr/>
        </p:nvSpPr>
        <p:spPr>
          <a:xfrm rot="0">
            <a:off x="808804" y="8559166"/>
            <a:ext cx="16230600" cy="88201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Nyutro Sans"/>
                <a:ea typeface="Nyutro Sans"/>
                <a:cs typeface="Nyutro Sans"/>
                <a:sym typeface="Nyutro Sans"/>
              </a:rPr>
              <a:t>Dữ liệu được chia theo tỉ lệ 75% Train (Huấn luyện) và 25% Test (Kiểm thử). Tham số strat</a:t>
            </a:r>
            <a:r>
              <a:rPr lang="en-US" sz="2400">
                <a:solidFill>
                  <a:srgbClr val="000000"/>
                </a:solidFill>
                <a:latin typeface="Nyutro Sans"/>
                <a:ea typeface="Nyutro Sans"/>
                <a:cs typeface="Nyutro Sans"/>
                <a:sym typeface="Nyutro Sans"/>
              </a:rPr>
              <a:t>ify=y được sử dụng để đảm bảo tỉ lệ tin thật/giả trong tập Train và Test là tương đồng.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93582" y="2600849"/>
            <a:ext cx="7265718" cy="5870700"/>
          </a:xfrm>
          <a:custGeom>
            <a:avLst/>
            <a:gdLst/>
            <a:ahLst/>
            <a:cxnLst/>
            <a:rect r="r" b="b" t="t" l="l"/>
            <a:pathLst>
              <a:path h="5870700" w="7265718">
                <a:moveTo>
                  <a:pt x="0" y="0"/>
                </a:moveTo>
                <a:lnTo>
                  <a:pt x="7265718" y="0"/>
                </a:lnTo>
                <a:lnTo>
                  <a:pt x="7265718" y="5870700"/>
                </a:lnTo>
                <a:lnTo>
                  <a:pt x="0" y="5870700"/>
                </a:lnTo>
                <a:lnTo>
                  <a:pt x="0" y="0"/>
                </a:lnTo>
                <a:close/>
              </a:path>
            </a:pathLst>
          </a:custGeom>
          <a:blipFill>
            <a:blip r:embed="rId2"/>
            <a:stretch>
              <a:fillRect l="0" t="0" r="0" b="0"/>
            </a:stretch>
          </a:blipFill>
        </p:spPr>
      </p:sp>
      <p:sp>
        <p:nvSpPr>
          <p:cNvPr name="TextBox 3" id="3"/>
          <p:cNvSpPr txBox="true"/>
          <p:nvPr/>
        </p:nvSpPr>
        <p:spPr>
          <a:xfrm rot="0">
            <a:off x="1076951" y="857250"/>
            <a:ext cx="11406339" cy="857250"/>
          </a:xfrm>
          <a:prstGeom prst="rect">
            <a:avLst/>
          </a:prstGeom>
        </p:spPr>
        <p:txBody>
          <a:bodyPr anchor="t" rtlCol="false" tIns="0" lIns="0" bIns="0" rIns="0">
            <a:spAutoFit/>
          </a:bodyPr>
          <a:lstStyle/>
          <a:p>
            <a:pPr algn="l">
              <a:lnSpc>
                <a:spcPts val="6299"/>
              </a:lnSpc>
              <a:spcBef>
                <a:spcPct val="0"/>
              </a:spcBef>
            </a:pPr>
            <a:r>
              <a:rPr lang="en-US" b="true" sz="4500">
                <a:solidFill>
                  <a:srgbClr val="000000"/>
                </a:solidFill>
                <a:latin typeface="Nyutro Sans Bold"/>
                <a:ea typeface="Nyutro Sans Bold"/>
                <a:cs typeface="Nyutro Sans Bold"/>
                <a:sym typeface="Nyutro Sans Bold"/>
              </a:rPr>
              <a:t>4.</a:t>
            </a:r>
            <a:r>
              <a:rPr lang="en-US" b="true" sz="4500">
                <a:solidFill>
                  <a:srgbClr val="000000"/>
                </a:solidFill>
                <a:latin typeface="Nyutro Sans Bold"/>
                <a:ea typeface="Nyutro Sans Bold"/>
                <a:cs typeface="Nyutro Sans Bold"/>
                <a:sym typeface="Nyutro Sans Bold"/>
              </a:rPr>
              <a:t> Trích xuất đặc trưng (Feature Extraction)</a:t>
            </a:r>
          </a:p>
        </p:txBody>
      </p:sp>
      <p:sp>
        <p:nvSpPr>
          <p:cNvPr name="TextBox 4" id="4"/>
          <p:cNvSpPr txBox="true"/>
          <p:nvPr/>
        </p:nvSpPr>
        <p:spPr>
          <a:xfrm rot="0">
            <a:off x="1076951" y="2903221"/>
            <a:ext cx="8067049" cy="4290059"/>
          </a:xfrm>
          <a:prstGeom prst="rect">
            <a:avLst/>
          </a:prstGeom>
        </p:spPr>
        <p:txBody>
          <a:bodyPr anchor="t" rtlCol="false" tIns="0" lIns="0" bIns="0" rIns="0">
            <a:spAutoFit/>
          </a:bodyPr>
          <a:lstStyle/>
          <a:p>
            <a:pPr algn="just">
              <a:lnSpc>
                <a:spcPts val="4200"/>
              </a:lnSpc>
            </a:pPr>
            <a:r>
              <a:rPr lang="en-US" sz="2400">
                <a:solidFill>
                  <a:srgbClr val="000000"/>
                </a:solidFill>
                <a:latin typeface="Nyutro Sans"/>
                <a:ea typeface="Nyutro Sans"/>
                <a:cs typeface="Nyutro Sans"/>
                <a:sym typeface="Nyutro Sans"/>
              </a:rPr>
              <a:t>Sử</a:t>
            </a:r>
            <a:r>
              <a:rPr lang="en-US" sz="2400">
                <a:solidFill>
                  <a:srgbClr val="000000"/>
                </a:solidFill>
                <a:latin typeface="Nyutro Sans"/>
                <a:ea typeface="Nyutro Sans"/>
                <a:cs typeface="Nyutro Sans"/>
                <a:sym typeface="Nyutro Sans"/>
              </a:rPr>
              <a:t> dụng TfidfVectorizer từ thư viện Scikit-learn để chuyển đổi cột văn bản đã làm sạch thành ma trận số</a:t>
            </a:r>
          </a:p>
          <a:p>
            <a:pPr algn="just">
              <a:lnSpc>
                <a:spcPts val="4200"/>
              </a:lnSpc>
            </a:pPr>
            <a:r>
              <a:rPr lang="en-US" sz="2400">
                <a:solidFill>
                  <a:srgbClr val="000000"/>
                </a:solidFill>
                <a:latin typeface="Nyutro Sans"/>
                <a:ea typeface="Nyutro Sans"/>
                <a:cs typeface="Nyutro Sans"/>
                <a:sym typeface="Nyutro Sans"/>
              </a:rPr>
              <a:t>fit_transform trên tập Train</a:t>
            </a:r>
          </a:p>
          <a:p>
            <a:pPr algn="just">
              <a:lnSpc>
                <a:spcPts val="4200"/>
              </a:lnSpc>
            </a:pPr>
            <a:r>
              <a:rPr lang="en-US" sz="2400">
                <a:solidFill>
                  <a:srgbClr val="000000"/>
                </a:solidFill>
                <a:latin typeface="Nyutro Sans"/>
                <a:ea typeface="Nyutro Sans"/>
                <a:cs typeface="Nyutro Sans"/>
                <a:sym typeface="Nyutro Sans"/>
              </a:rPr>
              <a:t>transform trên tập Test (để đảm bảo tính khách quan, không để lộ thông tin từ tập Test)</a:t>
            </a:r>
          </a:p>
          <a:p>
            <a:pPr algn="just">
              <a:lnSpc>
                <a:spcPts val="4200"/>
              </a:lnSpc>
            </a:pPr>
            <a:r>
              <a:rPr lang="en-US" sz="2400">
                <a:solidFill>
                  <a:srgbClr val="000000"/>
                </a:solidFill>
                <a:latin typeface="Nyutro Sans"/>
                <a:ea typeface="Nyutro Sans"/>
                <a:cs typeface="Nyutro Sans"/>
                <a:sym typeface="Nyutro Sans"/>
              </a:rPr>
              <a:t>Sau khi tiền xử lý, văn bản được chuyển sang vector TF-IDF, sau đó huấn luyện bằng Logistic Regression và Random Forest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DAG7GW-JiD8</dc:identifier>
  <dcterms:modified xsi:type="dcterms:W3CDTF">2011-08-01T06:04:30Z</dcterms:modified>
  <cp:revision>1</cp:revision>
  <dc:title>PHÁTHIỆNTINGIẢBẰNGXỬLÝNGÔNNGỮTỰ NHIÊN</dc:title>
</cp:coreProperties>
</file>